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8" r:id="rId2"/>
    <p:sldMasterId id="2147483720" r:id="rId3"/>
  </p:sldMasterIdLst>
  <p:notesMasterIdLst>
    <p:notesMasterId r:id="rId25"/>
  </p:notesMasterIdLst>
  <p:sldIdLst>
    <p:sldId id="256" r:id="rId4"/>
    <p:sldId id="257" r:id="rId5"/>
    <p:sldId id="258" r:id="rId6"/>
    <p:sldId id="259" r:id="rId7"/>
    <p:sldId id="260" r:id="rId8"/>
    <p:sldId id="261" r:id="rId9"/>
    <p:sldId id="262" r:id="rId10"/>
    <p:sldId id="263" r:id="rId11"/>
    <p:sldId id="264" r:id="rId12"/>
    <p:sldId id="265" r:id="rId13"/>
    <p:sldId id="266" r:id="rId14"/>
    <p:sldId id="271" r:id="rId15"/>
    <p:sldId id="272" r:id="rId16"/>
    <p:sldId id="267" r:id="rId17"/>
    <p:sldId id="268" r:id="rId18"/>
    <p:sldId id="269" r:id="rId19"/>
    <p:sldId id="270" r:id="rId20"/>
    <p:sldId id="273" r:id="rId21"/>
    <p:sldId id="274" r:id="rId22"/>
    <p:sldId id="275" r:id="rId23"/>
    <p:sldId id="276"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7BF39D-8AE9-426F-90DD-DA70AECC93DD}" type="datetimeFigureOut">
              <a:rPr lang="en-CA" smtClean="0"/>
              <a:t>18/11/2013</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0239A9-7E10-494E-A53D-656520ABE4FD}" type="slidenum">
              <a:rPr lang="en-CA" smtClean="0"/>
              <a:t>‹#›</a:t>
            </a:fld>
            <a:endParaRPr lang="en-CA"/>
          </a:p>
        </p:txBody>
      </p:sp>
    </p:spTree>
    <p:extLst>
      <p:ext uri="{BB962C8B-B14F-4D97-AF65-F5344CB8AC3E}">
        <p14:creationId xmlns:p14="http://schemas.microsoft.com/office/powerpoint/2010/main" val="1263970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B22FE714-8491-4AE5-B44F-0635ECE3F5A8}" type="slidenum">
              <a:rPr lang="en-US">
                <a:solidFill>
                  <a:prstClr val="black"/>
                </a:solidFill>
              </a:rPr>
              <a:pPr/>
              <a:t>12</a:t>
            </a:fld>
            <a:endParaRPr lang="en-US">
              <a:solidFill>
                <a:prstClr val="black"/>
              </a:solidFill>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9AD6E6C1-BB5F-42CB-AD65-CF24EBC78EA5}" type="slidenum">
              <a:rPr lang="en-US">
                <a:solidFill>
                  <a:prstClr val="black"/>
                </a:solidFill>
              </a:rPr>
              <a:pPr/>
              <a:t>13</a:t>
            </a:fld>
            <a:endParaRPr lang="en-US">
              <a:solidFill>
                <a:prstClr val="black"/>
              </a:solidFill>
            </a:endParaRPr>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5F35062A-43D7-4228-BFE7-BDA59AE863EB}" type="datetimeFigureOut">
              <a:rPr lang="en-CA" smtClean="0"/>
              <a:t>18/11/2013</a:t>
            </a:fld>
            <a:endParaRPr lang="en-CA"/>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CA"/>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A797E3B2-F13B-4B4D-B3F8-6AB9E6DD01E3}" type="slidenum">
              <a:rPr lang="en-CA" smtClean="0"/>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35062A-43D7-4228-BFE7-BDA59AE863EB}" type="datetimeFigureOut">
              <a:rPr lang="en-CA" smtClean="0"/>
              <a:t>18/11/2013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797E3B2-F13B-4B4D-B3F8-6AB9E6DD01E3}"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35062A-43D7-4228-BFE7-BDA59AE863EB}" type="datetimeFigureOut">
              <a:rPr lang="en-CA" smtClean="0"/>
              <a:t>18/11/2013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797E3B2-F13B-4B4D-B3F8-6AB9E6DD01E3}" type="slidenum">
              <a:rPr lang="en-CA" smtClean="0"/>
              <a:t>‹#›</a:t>
            </a:fld>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098" name="Rectangle 1026"/>
          <p:cNvSpPr>
            <a:spLocks noGrp="1" noChangeArrowheads="1"/>
          </p:cNvSpPr>
          <p:nvPr>
            <p:ph type="ctrTitle"/>
          </p:nvPr>
        </p:nvSpPr>
        <p:spPr>
          <a:xfrm>
            <a:off x="685800" y="2057400"/>
            <a:ext cx="7772400" cy="1371600"/>
          </a:xfrm>
        </p:spPr>
        <p:txBody>
          <a:bodyPr/>
          <a:lstStyle>
            <a:lvl1pPr>
              <a:defRPr sz="4800"/>
            </a:lvl1pPr>
          </a:lstStyle>
          <a:p>
            <a:pPr lvl="0"/>
            <a:r>
              <a:rPr lang="en-US" noProof="0" smtClean="0"/>
              <a:t>Click to edit Master title style</a:t>
            </a:r>
          </a:p>
        </p:txBody>
      </p:sp>
      <p:sp>
        <p:nvSpPr>
          <p:cNvPr id="4099" name="Rectangle 1027"/>
          <p:cNvSpPr>
            <a:spLocks noGrp="1" noChangeArrowheads="1"/>
          </p:cNvSpPr>
          <p:nvPr>
            <p:ph type="subTitle" idx="1"/>
          </p:nvPr>
        </p:nvSpPr>
        <p:spPr>
          <a:xfrm>
            <a:off x="1371600" y="4038600"/>
            <a:ext cx="6400800" cy="1600200"/>
          </a:xfrm>
        </p:spPr>
        <p:txBody>
          <a:bodyPr/>
          <a:lstStyle>
            <a:lvl1pPr marL="0" indent="0" algn="ctr">
              <a:buFont typeface="Monotype Sorts" charset="2"/>
              <a:buNone/>
              <a:defRPr/>
            </a:lvl1pPr>
          </a:lstStyle>
          <a:p>
            <a:pPr lvl="0"/>
            <a:r>
              <a:rPr lang="en-US" noProof="0" smtClean="0"/>
              <a:t>Click to edit Master subtitle style</a:t>
            </a:r>
          </a:p>
        </p:txBody>
      </p:sp>
      <p:sp>
        <p:nvSpPr>
          <p:cNvPr id="4100" name="Rectangle 1028"/>
          <p:cNvSpPr>
            <a:spLocks noGrp="1" noChangeArrowheads="1"/>
          </p:cNvSpPr>
          <p:nvPr>
            <p:ph type="dt" sz="half" idx="2"/>
          </p:nvPr>
        </p:nvSpPr>
        <p:spPr/>
        <p:txBody>
          <a:bodyPr/>
          <a:lstStyle>
            <a:lvl1pPr>
              <a:defRPr/>
            </a:lvl1pPr>
          </a:lstStyle>
          <a:p>
            <a:endParaRPr lang="en-US">
              <a:solidFill>
                <a:srgbClr val="FFFFFF"/>
              </a:solidFill>
            </a:endParaRPr>
          </a:p>
        </p:txBody>
      </p:sp>
      <p:sp>
        <p:nvSpPr>
          <p:cNvPr id="4101" name="Rectangle 1029"/>
          <p:cNvSpPr>
            <a:spLocks noGrp="1" noChangeArrowheads="1"/>
          </p:cNvSpPr>
          <p:nvPr>
            <p:ph type="ftr" sz="quarter" idx="3"/>
          </p:nvPr>
        </p:nvSpPr>
        <p:spPr/>
        <p:txBody>
          <a:bodyPr/>
          <a:lstStyle>
            <a:lvl1pPr>
              <a:defRPr/>
            </a:lvl1pPr>
          </a:lstStyle>
          <a:p>
            <a:endParaRPr lang="en-US">
              <a:solidFill>
                <a:srgbClr val="FFFFFF"/>
              </a:solidFill>
            </a:endParaRPr>
          </a:p>
        </p:txBody>
      </p:sp>
      <p:sp>
        <p:nvSpPr>
          <p:cNvPr id="4102" name="Rectangle 1030"/>
          <p:cNvSpPr>
            <a:spLocks noGrp="1" noChangeArrowheads="1"/>
          </p:cNvSpPr>
          <p:nvPr>
            <p:ph type="sldNum" sz="quarter" idx="4"/>
          </p:nvPr>
        </p:nvSpPr>
        <p:spPr/>
        <p:txBody>
          <a:bodyPr/>
          <a:lstStyle>
            <a:lvl1pPr>
              <a:defRPr/>
            </a:lvl1pPr>
          </a:lstStyle>
          <a:p>
            <a:fld id="{14050812-1E2D-45E6-9C87-041A147C3BDD}"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723102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49A96FF0-0605-4CDE-B7C2-F20C6D68A4F9}"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3541714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252E1F8E-44A1-4172-AE54-7A22BA66A564}"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5883288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855DC1A9-A5AB-4ADF-A374-F57D34169D47}"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5023780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lvl1pPr>
              <a:defRPr/>
            </a:lvl1pPr>
          </a:lstStyle>
          <a:p>
            <a:endParaRPr lang="en-US">
              <a:solidFill>
                <a:srgbClr val="FFFFFF"/>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FFFFFF"/>
              </a:solidFill>
            </a:endParaRPr>
          </a:p>
        </p:txBody>
      </p:sp>
      <p:sp>
        <p:nvSpPr>
          <p:cNvPr id="9" name="Slide Number Placeholder 8"/>
          <p:cNvSpPr>
            <a:spLocks noGrp="1"/>
          </p:cNvSpPr>
          <p:nvPr>
            <p:ph type="sldNum" sz="quarter" idx="12"/>
          </p:nvPr>
        </p:nvSpPr>
        <p:spPr/>
        <p:txBody>
          <a:bodyPr/>
          <a:lstStyle>
            <a:lvl1pPr>
              <a:defRPr/>
            </a:lvl1pPr>
          </a:lstStyle>
          <a:p>
            <a:fld id="{42A815BE-5E93-48E5-9B30-FAC7D0F7F522}"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6263544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lvl1pPr>
              <a:defRPr/>
            </a:lvl1pPr>
          </a:lstStyle>
          <a:p>
            <a:endParaRPr lang="en-US">
              <a:solidFill>
                <a:srgbClr val="FFFFFF"/>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FFFFFF"/>
              </a:solidFill>
            </a:endParaRPr>
          </a:p>
        </p:txBody>
      </p:sp>
      <p:sp>
        <p:nvSpPr>
          <p:cNvPr id="5" name="Slide Number Placeholder 4"/>
          <p:cNvSpPr>
            <a:spLocks noGrp="1"/>
          </p:cNvSpPr>
          <p:nvPr>
            <p:ph type="sldNum" sz="quarter" idx="12"/>
          </p:nvPr>
        </p:nvSpPr>
        <p:spPr/>
        <p:txBody>
          <a:bodyPr/>
          <a:lstStyle>
            <a:lvl1pPr>
              <a:defRPr/>
            </a:lvl1pPr>
          </a:lstStyle>
          <a:p>
            <a:fld id="{401C10F5-2978-4660-9BC5-C7C2BEF1C39A}"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0561392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FFFFFF"/>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fld id="{185841BC-81FB-437A-8D36-330D3667C6A3}"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1605269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943B650F-F8B1-4FC2-8900-D499FE886369}"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746253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5F35062A-43D7-4228-BFE7-BDA59AE863EB}" type="datetimeFigureOut">
              <a:rPr lang="en-CA" smtClean="0"/>
              <a:t>18/11/2013</a:t>
            </a:fld>
            <a:endParaRPr lang="en-CA"/>
          </a:p>
        </p:txBody>
      </p:sp>
      <p:sp>
        <p:nvSpPr>
          <p:cNvPr id="9" name="Slide Number Placeholder 8"/>
          <p:cNvSpPr>
            <a:spLocks noGrp="1"/>
          </p:cNvSpPr>
          <p:nvPr>
            <p:ph type="sldNum" sz="quarter" idx="15"/>
          </p:nvPr>
        </p:nvSpPr>
        <p:spPr/>
        <p:txBody>
          <a:bodyPr rtlCol="0"/>
          <a:lstStyle/>
          <a:p>
            <a:fld id="{A797E3B2-F13B-4B4D-B3F8-6AB9E6DD01E3}" type="slidenum">
              <a:rPr lang="en-CA" smtClean="0"/>
              <a:t>‹#›</a:t>
            </a:fld>
            <a:endParaRPr lang="en-CA"/>
          </a:p>
        </p:txBody>
      </p:sp>
      <p:sp>
        <p:nvSpPr>
          <p:cNvPr id="10" name="Footer Placeholder 9"/>
          <p:cNvSpPr>
            <a:spLocks noGrp="1"/>
          </p:cNvSpPr>
          <p:nvPr>
            <p:ph type="ftr" sz="quarter" idx="16"/>
          </p:nvPr>
        </p:nvSpPr>
        <p:spPr/>
        <p:txBody>
          <a:bodyPr rtlCol="0"/>
          <a:lstStyle/>
          <a:p>
            <a:endParaRPr lang="en-C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6B791045-D515-48DF-9F16-B11D0A153F2C}"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6322346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36DD02B0-84B1-4F82-A7F5-5A3468940CA3}"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5519090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A9C5C4C9-02DA-4176-A349-98B513547CD1}"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8108423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098" name="Rectangle 1026"/>
          <p:cNvSpPr>
            <a:spLocks noGrp="1" noChangeArrowheads="1"/>
          </p:cNvSpPr>
          <p:nvPr>
            <p:ph type="ctrTitle"/>
          </p:nvPr>
        </p:nvSpPr>
        <p:spPr>
          <a:xfrm>
            <a:off x="685800" y="2057400"/>
            <a:ext cx="7772400" cy="1371600"/>
          </a:xfrm>
        </p:spPr>
        <p:txBody>
          <a:bodyPr/>
          <a:lstStyle>
            <a:lvl1pPr>
              <a:defRPr sz="4800"/>
            </a:lvl1pPr>
          </a:lstStyle>
          <a:p>
            <a:pPr lvl="0"/>
            <a:r>
              <a:rPr lang="en-US" noProof="0" smtClean="0"/>
              <a:t>Click to edit Master title style</a:t>
            </a:r>
          </a:p>
        </p:txBody>
      </p:sp>
      <p:sp>
        <p:nvSpPr>
          <p:cNvPr id="4099" name="Rectangle 1027"/>
          <p:cNvSpPr>
            <a:spLocks noGrp="1" noChangeArrowheads="1"/>
          </p:cNvSpPr>
          <p:nvPr>
            <p:ph type="subTitle" idx="1"/>
          </p:nvPr>
        </p:nvSpPr>
        <p:spPr>
          <a:xfrm>
            <a:off x="1371600" y="4038600"/>
            <a:ext cx="6400800" cy="1600200"/>
          </a:xfrm>
        </p:spPr>
        <p:txBody>
          <a:bodyPr/>
          <a:lstStyle>
            <a:lvl1pPr marL="0" indent="0" algn="ctr">
              <a:buFont typeface="Monotype Sorts" charset="2"/>
              <a:buNone/>
              <a:defRPr/>
            </a:lvl1pPr>
          </a:lstStyle>
          <a:p>
            <a:pPr lvl="0"/>
            <a:r>
              <a:rPr lang="en-US" noProof="0" smtClean="0"/>
              <a:t>Click to edit Master subtitle style</a:t>
            </a:r>
          </a:p>
        </p:txBody>
      </p:sp>
      <p:sp>
        <p:nvSpPr>
          <p:cNvPr id="4100" name="Rectangle 1028"/>
          <p:cNvSpPr>
            <a:spLocks noGrp="1" noChangeArrowheads="1"/>
          </p:cNvSpPr>
          <p:nvPr>
            <p:ph type="dt" sz="half" idx="2"/>
          </p:nvPr>
        </p:nvSpPr>
        <p:spPr/>
        <p:txBody>
          <a:bodyPr/>
          <a:lstStyle>
            <a:lvl1pPr>
              <a:defRPr/>
            </a:lvl1pPr>
          </a:lstStyle>
          <a:p>
            <a:endParaRPr lang="en-US">
              <a:solidFill>
                <a:srgbClr val="FFFFFF"/>
              </a:solidFill>
            </a:endParaRPr>
          </a:p>
        </p:txBody>
      </p:sp>
      <p:sp>
        <p:nvSpPr>
          <p:cNvPr id="4101" name="Rectangle 1029"/>
          <p:cNvSpPr>
            <a:spLocks noGrp="1" noChangeArrowheads="1"/>
          </p:cNvSpPr>
          <p:nvPr>
            <p:ph type="ftr" sz="quarter" idx="3"/>
          </p:nvPr>
        </p:nvSpPr>
        <p:spPr/>
        <p:txBody>
          <a:bodyPr/>
          <a:lstStyle>
            <a:lvl1pPr>
              <a:defRPr/>
            </a:lvl1pPr>
          </a:lstStyle>
          <a:p>
            <a:endParaRPr lang="en-US">
              <a:solidFill>
                <a:srgbClr val="FFFFFF"/>
              </a:solidFill>
            </a:endParaRPr>
          </a:p>
        </p:txBody>
      </p:sp>
      <p:sp>
        <p:nvSpPr>
          <p:cNvPr id="4102" name="Rectangle 1030"/>
          <p:cNvSpPr>
            <a:spLocks noGrp="1" noChangeArrowheads="1"/>
          </p:cNvSpPr>
          <p:nvPr>
            <p:ph type="sldNum" sz="quarter" idx="4"/>
          </p:nvPr>
        </p:nvSpPr>
        <p:spPr/>
        <p:txBody>
          <a:bodyPr/>
          <a:lstStyle>
            <a:lvl1pPr>
              <a:defRPr/>
            </a:lvl1pPr>
          </a:lstStyle>
          <a:p>
            <a:fld id="{14050812-1E2D-45E6-9C87-041A147C3BDD}"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9737315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49A96FF0-0605-4CDE-B7C2-F20C6D68A4F9}"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6640408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252E1F8E-44A1-4172-AE54-7A22BA66A564}"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8522382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855DC1A9-A5AB-4ADF-A374-F57D34169D47}"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6763544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lvl1pPr>
              <a:defRPr/>
            </a:lvl1pPr>
          </a:lstStyle>
          <a:p>
            <a:endParaRPr lang="en-US">
              <a:solidFill>
                <a:srgbClr val="FFFFFF"/>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FFFFFF"/>
              </a:solidFill>
            </a:endParaRPr>
          </a:p>
        </p:txBody>
      </p:sp>
      <p:sp>
        <p:nvSpPr>
          <p:cNvPr id="9" name="Slide Number Placeholder 8"/>
          <p:cNvSpPr>
            <a:spLocks noGrp="1"/>
          </p:cNvSpPr>
          <p:nvPr>
            <p:ph type="sldNum" sz="quarter" idx="12"/>
          </p:nvPr>
        </p:nvSpPr>
        <p:spPr/>
        <p:txBody>
          <a:bodyPr/>
          <a:lstStyle>
            <a:lvl1pPr>
              <a:defRPr/>
            </a:lvl1pPr>
          </a:lstStyle>
          <a:p>
            <a:fld id="{42A815BE-5E93-48E5-9B30-FAC7D0F7F522}"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7731457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lvl1pPr>
              <a:defRPr/>
            </a:lvl1pPr>
          </a:lstStyle>
          <a:p>
            <a:endParaRPr lang="en-US">
              <a:solidFill>
                <a:srgbClr val="FFFFFF"/>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FFFFFF"/>
              </a:solidFill>
            </a:endParaRPr>
          </a:p>
        </p:txBody>
      </p:sp>
      <p:sp>
        <p:nvSpPr>
          <p:cNvPr id="5" name="Slide Number Placeholder 4"/>
          <p:cNvSpPr>
            <a:spLocks noGrp="1"/>
          </p:cNvSpPr>
          <p:nvPr>
            <p:ph type="sldNum" sz="quarter" idx="12"/>
          </p:nvPr>
        </p:nvSpPr>
        <p:spPr/>
        <p:txBody>
          <a:bodyPr/>
          <a:lstStyle>
            <a:lvl1pPr>
              <a:defRPr/>
            </a:lvl1pPr>
          </a:lstStyle>
          <a:p>
            <a:fld id="{401C10F5-2978-4660-9BC5-C7C2BEF1C39A}"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3857258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FFFFFF"/>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fld id="{185841BC-81FB-437A-8D36-330D3667C6A3}"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611937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5F35062A-43D7-4228-BFE7-BDA59AE863EB}" type="datetimeFigureOut">
              <a:rPr lang="en-CA" smtClean="0"/>
              <a:t>18/11/2013</a:t>
            </a:fld>
            <a:endParaRPr lang="en-CA"/>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CA"/>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A797E3B2-F13B-4B4D-B3F8-6AB9E6DD01E3}"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943B650F-F8B1-4FC2-8900-D499FE886369}"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0482671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6B791045-D515-48DF-9F16-B11D0A153F2C}"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42731920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36DD02B0-84B1-4F82-A7F5-5A3468940CA3}"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0242647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A9C5C4C9-02DA-4176-A349-98B513547CD1}"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47166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F35062A-43D7-4228-BFE7-BDA59AE863EB}" type="datetimeFigureOut">
              <a:rPr lang="en-CA" smtClean="0"/>
              <a:t>18/11/2013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797E3B2-F13B-4B4D-B3F8-6AB9E6DD01E3}" type="slidenum">
              <a:rPr lang="en-CA" smtClean="0"/>
              <a:t>‹#›</a:t>
            </a:fld>
            <a:endParaRPr lang="en-C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F35062A-43D7-4228-BFE7-BDA59AE863EB}" type="datetimeFigureOut">
              <a:rPr lang="en-CA" smtClean="0"/>
              <a:t>18/11/2013</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A797E3B2-F13B-4B4D-B3F8-6AB9E6DD01E3}" type="slidenum">
              <a:rPr lang="en-CA" smtClean="0"/>
              <a:t>‹#›</a:t>
            </a:fld>
            <a:endParaRPr lang="en-C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5F35062A-43D7-4228-BFE7-BDA59AE863EB}" type="datetimeFigureOut">
              <a:rPr lang="en-CA" smtClean="0"/>
              <a:t>18/11/2013</a:t>
            </a:fld>
            <a:endParaRPr lang="en-CA"/>
          </a:p>
        </p:txBody>
      </p:sp>
      <p:sp>
        <p:nvSpPr>
          <p:cNvPr id="7" name="Slide Number Placeholder 6"/>
          <p:cNvSpPr>
            <a:spLocks noGrp="1"/>
          </p:cNvSpPr>
          <p:nvPr>
            <p:ph type="sldNum" sz="quarter" idx="11"/>
          </p:nvPr>
        </p:nvSpPr>
        <p:spPr/>
        <p:txBody>
          <a:bodyPr rtlCol="0"/>
          <a:lstStyle/>
          <a:p>
            <a:fld id="{A797E3B2-F13B-4B4D-B3F8-6AB9E6DD01E3}" type="slidenum">
              <a:rPr lang="en-CA" smtClean="0"/>
              <a:t>‹#›</a:t>
            </a:fld>
            <a:endParaRPr lang="en-CA"/>
          </a:p>
        </p:txBody>
      </p:sp>
      <p:sp>
        <p:nvSpPr>
          <p:cNvPr id="8" name="Footer Placeholder 7"/>
          <p:cNvSpPr>
            <a:spLocks noGrp="1"/>
          </p:cNvSpPr>
          <p:nvPr>
            <p:ph type="ftr" sz="quarter" idx="12"/>
          </p:nvPr>
        </p:nvSpPr>
        <p:spPr/>
        <p:txBody>
          <a:bodyPr rtlCol="0"/>
          <a:lstStyle/>
          <a:p>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35062A-43D7-4228-BFE7-BDA59AE863EB}" type="datetimeFigureOut">
              <a:rPr lang="en-CA" smtClean="0"/>
              <a:t>18/11/2013</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A797E3B2-F13B-4B4D-B3F8-6AB9E6DD01E3}"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5F35062A-43D7-4228-BFE7-BDA59AE863EB}" type="datetimeFigureOut">
              <a:rPr lang="en-CA" smtClean="0"/>
              <a:t>18/11/2013</a:t>
            </a:fld>
            <a:endParaRPr lang="en-CA"/>
          </a:p>
        </p:txBody>
      </p:sp>
      <p:sp>
        <p:nvSpPr>
          <p:cNvPr id="22" name="Slide Number Placeholder 21"/>
          <p:cNvSpPr>
            <a:spLocks noGrp="1"/>
          </p:cNvSpPr>
          <p:nvPr>
            <p:ph type="sldNum" sz="quarter" idx="15"/>
          </p:nvPr>
        </p:nvSpPr>
        <p:spPr/>
        <p:txBody>
          <a:bodyPr rtlCol="0"/>
          <a:lstStyle/>
          <a:p>
            <a:fld id="{A797E3B2-F13B-4B4D-B3F8-6AB9E6DD01E3}" type="slidenum">
              <a:rPr lang="en-CA" smtClean="0"/>
              <a:t>‹#›</a:t>
            </a:fld>
            <a:endParaRPr lang="en-CA"/>
          </a:p>
        </p:txBody>
      </p:sp>
      <p:sp>
        <p:nvSpPr>
          <p:cNvPr id="23" name="Footer Placeholder 22"/>
          <p:cNvSpPr>
            <a:spLocks noGrp="1"/>
          </p:cNvSpPr>
          <p:nvPr>
            <p:ph type="ftr" sz="quarter" idx="16"/>
          </p:nvPr>
        </p:nvSpPr>
        <p:spPr/>
        <p:txBody>
          <a:bodyPr rtlCol="0"/>
          <a:lstStyle/>
          <a:p>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5F35062A-43D7-4228-BFE7-BDA59AE863EB}" type="datetimeFigureOut">
              <a:rPr lang="en-CA" smtClean="0"/>
              <a:t>18/11/2013</a:t>
            </a:fld>
            <a:endParaRPr lang="en-CA"/>
          </a:p>
        </p:txBody>
      </p:sp>
      <p:sp>
        <p:nvSpPr>
          <p:cNvPr id="18" name="Slide Number Placeholder 17"/>
          <p:cNvSpPr>
            <a:spLocks noGrp="1"/>
          </p:cNvSpPr>
          <p:nvPr>
            <p:ph type="sldNum" sz="quarter" idx="11"/>
          </p:nvPr>
        </p:nvSpPr>
        <p:spPr/>
        <p:txBody>
          <a:bodyPr rtlCol="0"/>
          <a:lstStyle/>
          <a:p>
            <a:fld id="{A797E3B2-F13B-4B4D-B3F8-6AB9E6DD01E3}" type="slidenum">
              <a:rPr lang="en-CA" smtClean="0"/>
              <a:t>‹#›</a:t>
            </a:fld>
            <a:endParaRPr lang="en-CA"/>
          </a:p>
        </p:txBody>
      </p:sp>
      <p:sp>
        <p:nvSpPr>
          <p:cNvPr id="21" name="Footer Placeholder 20"/>
          <p:cNvSpPr>
            <a:spLocks noGrp="1"/>
          </p:cNvSpPr>
          <p:nvPr>
            <p:ph type="ftr" sz="quarter" idx="12"/>
          </p:nvPr>
        </p:nvSpPr>
        <p:spPr/>
        <p:txBody>
          <a:bodyPr rtlCol="0"/>
          <a:lstStyle/>
          <a:p>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F35062A-43D7-4228-BFE7-BDA59AE863EB}" type="datetimeFigureOut">
              <a:rPr lang="en-CA" smtClean="0"/>
              <a:t>18/11/2013</a:t>
            </a:fld>
            <a:endParaRPr lang="en-CA"/>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CA"/>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797E3B2-F13B-4B4D-B3F8-6AB9E6DD01E3}"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a:noFill/>
          </a:ln>
          <a:effectLst>
            <a:outerShdw dist="35921" dir="2700000" algn="ctr" rotWithShape="0">
              <a:srgbClr val="808080">
                <a:alpha val="7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685800" y="1981200"/>
            <a:ext cx="7772400" cy="4114800"/>
          </a:xfrm>
          <a:prstGeom prst="rect">
            <a:avLst/>
          </a:prstGeom>
          <a:noFill/>
          <a:ln>
            <a:noFill/>
          </a:ln>
          <a:effectLst>
            <a:outerShdw dist="35921" dir="2700000" algn="ctr" rotWithShape="0">
              <a:srgbClr val="808080">
                <a:alpha val="7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6"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ea typeface="+mn-ea"/>
              </a:defRPr>
            </a:lvl1pPr>
          </a:lstStyle>
          <a:p>
            <a:pPr eaLnBrk="0" fontAlgn="base" hangingPunct="0">
              <a:spcBef>
                <a:spcPct val="0"/>
              </a:spcBef>
              <a:spcAft>
                <a:spcPct val="0"/>
              </a:spcAft>
            </a:pPr>
            <a:endParaRPr lang="en-US">
              <a:solidFill>
                <a:srgbClr val="FFFFFF"/>
              </a:solidFill>
            </a:endParaRPr>
          </a:p>
        </p:txBody>
      </p:sp>
      <p:sp>
        <p:nvSpPr>
          <p:cNvPr id="3077"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ea typeface="+mn-ea"/>
              </a:defRPr>
            </a:lvl1pPr>
          </a:lstStyle>
          <a:p>
            <a:pPr eaLnBrk="0" fontAlgn="base" hangingPunct="0">
              <a:spcBef>
                <a:spcPct val="0"/>
              </a:spcBef>
              <a:spcAft>
                <a:spcPct val="0"/>
              </a:spcAft>
            </a:pPr>
            <a:endParaRPr lang="en-US">
              <a:solidFill>
                <a:srgbClr val="FFFFFF"/>
              </a:solidFill>
            </a:endParaRPr>
          </a:p>
        </p:txBody>
      </p:sp>
      <p:sp>
        <p:nvSpPr>
          <p:cNvPr id="3078"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ea typeface="+mn-ea"/>
              </a:defRPr>
            </a:lvl1pPr>
          </a:lstStyle>
          <a:p>
            <a:pPr eaLnBrk="0" fontAlgn="base" hangingPunct="0">
              <a:spcBef>
                <a:spcPct val="0"/>
              </a:spcBef>
              <a:spcAft>
                <a:spcPct val="0"/>
              </a:spcAft>
            </a:pPr>
            <a:fld id="{A392582C-B618-4701-966B-4F589D107312}" type="slidenum">
              <a:rPr lang="en-US">
                <a:solidFill>
                  <a:srgbClr val="FFFFFF"/>
                </a:solidFill>
              </a:rPr>
              <a:pPr eaLnBrk="0" fontAlgn="base" hangingPunct="0">
                <a:spcBef>
                  <a:spcPct val="0"/>
                </a:spcBef>
                <a:spcAft>
                  <a:spcPct val="0"/>
                </a:spcAft>
              </a:pPr>
              <a:t>‹#›</a:t>
            </a:fld>
            <a:endParaRPr lang="en-US">
              <a:solidFill>
                <a:srgbClr val="FFFFFF"/>
              </a:solidFill>
            </a:endParaRPr>
          </a:p>
        </p:txBody>
      </p:sp>
    </p:spTree>
    <p:extLst>
      <p:ext uri="{BB962C8B-B14F-4D97-AF65-F5344CB8AC3E}">
        <p14:creationId xmlns:p14="http://schemas.microsoft.com/office/powerpoint/2010/main" val="1162660236"/>
      </p:ext>
    </p:extLst>
  </p:cSld>
  <p:clrMap bg1="dk2" tx1="lt1" bg2="dk1"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rebuchet MS" charset="0"/>
          <a:ea typeface="ヒラギノ角ゴ Pro W3" charset="-128"/>
        </a:defRPr>
      </a:lvl2pPr>
      <a:lvl3pPr algn="ctr" rtl="0" fontAlgn="base">
        <a:spcBef>
          <a:spcPct val="0"/>
        </a:spcBef>
        <a:spcAft>
          <a:spcPct val="0"/>
        </a:spcAft>
        <a:defRPr sz="4400">
          <a:solidFill>
            <a:schemeClr val="tx2"/>
          </a:solidFill>
          <a:latin typeface="Trebuchet MS" charset="0"/>
          <a:ea typeface="ヒラギノ角ゴ Pro W3" charset="-128"/>
        </a:defRPr>
      </a:lvl3pPr>
      <a:lvl4pPr algn="ctr" rtl="0" fontAlgn="base">
        <a:spcBef>
          <a:spcPct val="0"/>
        </a:spcBef>
        <a:spcAft>
          <a:spcPct val="0"/>
        </a:spcAft>
        <a:defRPr sz="4400">
          <a:solidFill>
            <a:schemeClr val="tx2"/>
          </a:solidFill>
          <a:latin typeface="Trebuchet MS" charset="0"/>
          <a:ea typeface="ヒラギノ角ゴ Pro W3" charset="-128"/>
        </a:defRPr>
      </a:lvl4pPr>
      <a:lvl5pPr algn="ctr" rtl="0" fontAlgn="base">
        <a:spcBef>
          <a:spcPct val="0"/>
        </a:spcBef>
        <a:spcAft>
          <a:spcPct val="0"/>
        </a:spcAft>
        <a:defRPr sz="4400">
          <a:solidFill>
            <a:schemeClr val="tx2"/>
          </a:solidFill>
          <a:latin typeface="Trebuchet MS" charset="0"/>
          <a:ea typeface="ヒラギノ角ゴ Pro W3" charset="-128"/>
        </a:defRPr>
      </a:lvl5pPr>
      <a:lvl6pPr marL="457200" algn="ctr" rtl="0" fontAlgn="base">
        <a:spcBef>
          <a:spcPct val="0"/>
        </a:spcBef>
        <a:spcAft>
          <a:spcPct val="0"/>
        </a:spcAft>
        <a:defRPr sz="4400">
          <a:solidFill>
            <a:schemeClr val="tx2"/>
          </a:solidFill>
          <a:latin typeface="Trebuchet MS" charset="0"/>
          <a:ea typeface="ヒラギノ角ゴ Pro W3" charset="-128"/>
        </a:defRPr>
      </a:lvl6pPr>
      <a:lvl7pPr marL="914400" algn="ctr" rtl="0" fontAlgn="base">
        <a:spcBef>
          <a:spcPct val="0"/>
        </a:spcBef>
        <a:spcAft>
          <a:spcPct val="0"/>
        </a:spcAft>
        <a:defRPr sz="4400">
          <a:solidFill>
            <a:schemeClr val="tx2"/>
          </a:solidFill>
          <a:latin typeface="Trebuchet MS" charset="0"/>
          <a:ea typeface="ヒラギノ角ゴ Pro W3" charset="-128"/>
        </a:defRPr>
      </a:lvl7pPr>
      <a:lvl8pPr marL="1371600" algn="ctr" rtl="0" fontAlgn="base">
        <a:spcBef>
          <a:spcPct val="0"/>
        </a:spcBef>
        <a:spcAft>
          <a:spcPct val="0"/>
        </a:spcAft>
        <a:defRPr sz="4400">
          <a:solidFill>
            <a:schemeClr val="tx2"/>
          </a:solidFill>
          <a:latin typeface="Trebuchet MS" charset="0"/>
          <a:ea typeface="ヒラギノ角ゴ Pro W3" charset="-128"/>
        </a:defRPr>
      </a:lvl8pPr>
      <a:lvl9pPr marL="1828800" algn="ctr" rtl="0" fontAlgn="base">
        <a:spcBef>
          <a:spcPct val="0"/>
        </a:spcBef>
        <a:spcAft>
          <a:spcPct val="0"/>
        </a:spcAft>
        <a:defRPr sz="4400">
          <a:solidFill>
            <a:schemeClr val="tx2"/>
          </a:solidFill>
          <a:latin typeface="Trebuchet MS" charset="0"/>
          <a:ea typeface="ヒラギノ角ゴ Pro W3" charset="-128"/>
        </a:defRPr>
      </a:lvl9pPr>
    </p:titleStyle>
    <p:bodyStyle>
      <a:lvl1pPr marL="342900" indent="-342900" algn="l" rtl="0" fontAlgn="base">
        <a:spcBef>
          <a:spcPct val="20000"/>
        </a:spcBef>
        <a:spcAft>
          <a:spcPct val="0"/>
        </a:spcAft>
        <a:buSzPct val="95000"/>
        <a:buFont typeface="Monotype Sorts" charset="2"/>
        <a:buChar char="G"/>
        <a:defRPr sz="3200">
          <a:solidFill>
            <a:schemeClr val="tx1"/>
          </a:solidFill>
          <a:latin typeface="+mn-lt"/>
          <a:ea typeface="+mn-ea"/>
          <a:cs typeface="+mn-cs"/>
        </a:defRPr>
      </a:lvl1pPr>
      <a:lvl2pPr marL="742950" indent="-285750" algn="l" rtl="0" fontAlgn="base">
        <a:spcBef>
          <a:spcPct val="20000"/>
        </a:spcBef>
        <a:spcAft>
          <a:spcPct val="0"/>
        </a:spcAft>
        <a:buSzPct val="95000"/>
        <a:buFont typeface="Monotype Sorts" charset="2"/>
        <a:buChar char="G"/>
        <a:defRPr sz="2800">
          <a:solidFill>
            <a:schemeClr val="tx1"/>
          </a:solidFill>
          <a:latin typeface="+mn-lt"/>
          <a:ea typeface="+mn-ea"/>
        </a:defRPr>
      </a:lvl2pPr>
      <a:lvl3pPr marL="1143000" indent="-228600" algn="l" rtl="0" fontAlgn="base">
        <a:spcBef>
          <a:spcPct val="20000"/>
        </a:spcBef>
        <a:spcAft>
          <a:spcPct val="0"/>
        </a:spcAft>
        <a:buSzPct val="95000"/>
        <a:buFont typeface="Monotype Sorts" charset="2"/>
        <a:buChar char="G"/>
        <a:defRPr sz="2400">
          <a:solidFill>
            <a:schemeClr val="tx1"/>
          </a:solidFill>
          <a:latin typeface="+mn-lt"/>
          <a:ea typeface="+mn-ea"/>
        </a:defRPr>
      </a:lvl3pPr>
      <a:lvl4pPr marL="1600200" indent="-228600" algn="l" rtl="0" fontAlgn="base">
        <a:spcBef>
          <a:spcPct val="20000"/>
        </a:spcBef>
        <a:spcAft>
          <a:spcPct val="0"/>
        </a:spcAft>
        <a:buSzPct val="95000"/>
        <a:buFont typeface="Monotype Sorts" charset="2"/>
        <a:buChar char="G"/>
        <a:defRPr sz="2000">
          <a:solidFill>
            <a:schemeClr val="tx1"/>
          </a:solidFill>
          <a:latin typeface="+mn-lt"/>
          <a:ea typeface="+mn-ea"/>
        </a:defRPr>
      </a:lvl4pPr>
      <a:lvl5pPr marL="2057400" indent="-228600" algn="l" rtl="0" fontAlgn="base">
        <a:spcBef>
          <a:spcPct val="20000"/>
        </a:spcBef>
        <a:spcAft>
          <a:spcPct val="0"/>
        </a:spcAft>
        <a:buSzPct val="95000"/>
        <a:buFont typeface="Monotype Sorts" charset="2"/>
        <a:buChar char="G"/>
        <a:defRPr sz="2000">
          <a:solidFill>
            <a:schemeClr val="tx1"/>
          </a:solidFill>
          <a:latin typeface="+mn-lt"/>
          <a:ea typeface="+mn-ea"/>
        </a:defRPr>
      </a:lvl5pPr>
      <a:lvl6pPr marL="2514600" indent="-228600" algn="l" rtl="0" fontAlgn="base">
        <a:spcBef>
          <a:spcPct val="20000"/>
        </a:spcBef>
        <a:spcAft>
          <a:spcPct val="0"/>
        </a:spcAft>
        <a:buSzPct val="95000"/>
        <a:buFont typeface="Monotype Sorts" charset="2"/>
        <a:buChar char="G"/>
        <a:defRPr sz="2000">
          <a:solidFill>
            <a:schemeClr val="tx1"/>
          </a:solidFill>
          <a:latin typeface="+mn-lt"/>
          <a:ea typeface="+mn-ea"/>
        </a:defRPr>
      </a:lvl6pPr>
      <a:lvl7pPr marL="2971800" indent="-228600" algn="l" rtl="0" fontAlgn="base">
        <a:spcBef>
          <a:spcPct val="20000"/>
        </a:spcBef>
        <a:spcAft>
          <a:spcPct val="0"/>
        </a:spcAft>
        <a:buSzPct val="95000"/>
        <a:buFont typeface="Monotype Sorts" charset="2"/>
        <a:buChar char="G"/>
        <a:defRPr sz="2000">
          <a:solidFill>
            <a:schemeClr val="tx1"/>
          </a:solidFill>
          <a:latin typeface="+mn-lt"/>
          <a:ea typeface="+mn-ea"/>
        </a:defRPr>
      </a:lvl7pPr>
      <a:lvl8pPr marL="3429000" indent="-228600" algn="l" rtl="0" fontAlgn="base">
        <a:spcBef>
          <a:spcPct val="20000"/>
        </a:spcBef>
        <a:spcAft>
          <a:spcPct val="0"/>
        </a:spcAft>
        <a:buSzPct val="95000"/>
        <a:buFont typeface="Monotype Sorts" charset="2"/>
        <a:buChar char="G"/>
        <a:defRPr sz="2000">
          <a:solidFill>
            <a:schemeClr val="tx1"/>
          </a:solidFill>
          <a:latin typeface="+mn-lt"/>
          <a:ea typeface="+mn-ea"/>
        </a:defRPr>
      </a:lvl8pPr>
      <a:lvl9pPr marL="3886200" indent="-228600" algn="l" rtl="0" fontAlgn="base">
        <a:spcBef>
          <a:spcPct val="20000"/>
        </a:spcBef>
        <a:spcAft>
          <a:spcPct val="0"/>
        </a:spcAft>
        <a:buSzPct val="95000"/>
        <a:buFont typeface="Monotype Sorts" charset="2"/>
        <a:buChar char="G"/>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a:noFill/>
          </a:ln>
          <a:effectLst>
            <a:outerShdw dist="35921" dir="2700000" algn="ctr" rotWithShape="0">
              <a:srgbClr val="808080">
                <a:alpha val="7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685800" y="1981200"/>
            <a:ext cx="7772400" cy="4114800"/>
          </a:xfrm>
          <a:prstGeom prst="rect">
            <a:avLst/>
          </a:prstGeom>
          <a:noFill/>
          <a:ln>
            <a:noFill/>
          </a:ln>
          <a:effectLst>
            <a:outerShdw dist="35921" dir="2700000" algn="ctr" rotWithShape="0">
              <a:srgbClr val="808080">
                <a:alpha val="7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6"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ea typeface="+mn-ea"/>
              </a:defRPr>
            </a:lvl1pPr>
          </a:lstStyle>
          <a:p>
            <a:pPr eaLnBrk="0" fontAlgn="base" hangingPunct="0">
              <a:spcBef>
                <a:spcPct val="0"/>
              </a:spcBef>
              <a:spcAft>
                <a:spcPct val="0"/>
              </a:spcAft>
            </a:pPr>
            <a:endParaRPr lang="en-US">
              <a:solidFill>
                <a:srgbClr val="FFFFFF"/>
              </a:solidFill>
            </a:endParaRPr>
          </a:p>
        </p:txBody>
      </p:sp>
      <p:sp>
        <p:nvSpPr>
          <p:cNvPr id="3077"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ea typeface="+mn-ea"/>
              </a:defRPr>
            </a:lvl1pPr>
          </a:lstStyle>
          <a:p>
            <a:pPr eaLnBrk="0" fontAlgn="base" hangingPunct="0">
              <a:spcBef>
                <a:spcPct val="0"/>
              </a:spcBef>
              <a:spcAft>
                <a:spcPct val="0"/>
              </a:spcAft>
            </a:pPr>
            <a:endParaRPr lang="en-US">
              <a:solidFill>
                <a:srgbClr val="FFFFFF"/>
              </a:solidFill>
            </a:endParaRPr>
          </a:p>
        </p:txBody>
      </p:sp>
      <p:sp>
        <p:nvSpPr>
          <p:cNvPr id="3078"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ea typeface="+mn-ea"/>
              </a:defRPr>
            </a:lvl1pPr>
          </a:lstStyle>
          <a:p>
            <a:pPr eaLnBrk="0" fontAlgn="base" hangingPunct="0">
              <a:spcBef>
                <a:spcPct val="0"/>
              </a:spcBef>
              <a:spcAft>
                <a:spcPct val="0"/>
              </a:spcAft>
            </a:pPr>
            <a:fld id="{A392582C-B618-4701-966B-4F589D107312}" type="slidenum">
              <a:rPr lang="en-US">
                <a:solidFill>
                  <a:srgbClr val="FFFFFF"/>
                </a:solidFill>
              </a:rPr>
              <a:pPr eaLnBrk="0" fontAlgn="base" hangingPunct="0">
                <a:spcBef>
                  <a:spcPct val="0"/>
                </a:spcBef>
                <a:spcAft>
                  <a:spcPct val="0"/>
                </a:spcAft>
              </a:pPr>
              <a:t>‹#›</a:t>
            </a:fld>
            <a:endParaRPr lang="en-US">
              <a:solidFill>
                <a:srgbClr val="FFFFFF"/>
              </a:solidFill>
            </a:endParaRPr>
          </a:p>
        </p:txBody>
      </p:sp>
    </p:spTree>
    <p:extLst>
      <p:ext uri="{BB962C8B-B14F-4D97-AF65-F5344CB8AC3E}">
        <p14:creationId xmlns:p14="http://schemas.microsoft.com/office/powerpoint/2010/main" val="1352765124"/>
      </p:ext>
    </p:extLst>
  </p:cSld>
  <p:clrMap bg1="dk2" tx1="lt1" bg2="dk1"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rebuchet MS" charset="0"/>
          <a:ea typeface="ヒラギノ角ゴ Pro W3" charset="-128"/>
        </a:defRPr>
      </a:lvl2pPr>
      <a:lvl3pPr algn="ctr" rtl="0" fontAlgn="base">
        <a:spcBef>
          <a:spcPct val="0"/>
        </a:spcBef>
        <a:spcAft>
          <a:spcPct val="0"/>
        </a:spcAft>
        <a:defRPr sz="4400">
          <a:solidFill>
            <a:schemeClr val="tx2"/>
          </a:solidFill>
          <a:latin typeface="Trebuchet MS" charset="0"/>
          <a:ea typeface="ヒラギノ角ゴ Pro W3" charset="-128"/>
        </a:defRPr>
      </a:lvl3pPr>
      <a:lvl4pPr algn="ctr" rtl="0" fontAlgn="base">
        <a:spcBef>
          <a:spcPct val="0"/>
        </a:spcBef>
        <a:spcAft>
          <a:spcPct val="0"/>
        </a:spcAft>
        <a:defRPr sz="4400">
          <a:solidFill>
            <a:schemeClr val="tx2"/>
          </a:solidFill>
          <a:latin typeface="Trebuchet MS" charset="0"/>
          <a:ea typeface="ヒラギノ角ゴ Pro W3" charset="-128"/>
        </a:defRPr>
      </a:lvl4pPr>
      <a:lvl5pPr algn="ctr" rtl="0" fontAlgn="base">
        <a:spcBef>
          <a:spcPct val="0"/>
        </a:spcBef>
        <a:spcAft>
          <a:spcPct val="0"/>
        </a:spcAft>
        <a:defRPr sz="4400">
          <a:solidFill>
            <a:schemeClr val="tx2"/>
          </a:solidFill>
          <a:latin typeface="Trebuchet MS" charset="0"/>
          <a:ea typeface="ヒラギノ角ゴ Pro W3" charset="-128"/>
        </a:defRPr>
      </a:lvl5pPr>
      <a:lvl6pPr marL="457200" algn="ctr" rtl="0" fontAlgn="base">
        <a:spcBef>
          <a:spcPct val="0"/>
        </a:spcBef>
        <a:spcAft>
          <a:spcPct val="0"/>
        </a:spcAft>
        <a:defRPr sz="4400">
          <a:solidFill>
            <a:schemeClr val="tx2"/>
          </a:solidFill>
          <a:latin typeface="Trebuchet MS" charset="0"/>
          <a:ea typeface="ヒラギノ角ゴ Pro W3" charset="-128"/>
        </a:defRPr>
      </a:lvl6pPr>
      <a:lvl7pPr marL="914400" algn="ctr" rtl="0" fontAlgn="base">
        <a:spcBef>
          <a:spcPct val="0"/>
        </a:spcBef>
        <a:spcAft>
          <a:spcPct val="0"/>
        </a:spcAft>
        <a:defRPr sz="4400">
          <a:solidFill>
            <a:schemeClr val="tx2"/>
          </a:solidFill>
          <a:latin typeface="Trebuchet MS" charset="0"/>
          <a:ea typeface="ヒラギノ角ゴ Pro W3" charset="-128"/>
        </a:defRPr>
      </a:lvl7pPr>
      <a:lvl8pPr marL="1371600" algn="ctr" rtl="0" fontAlgn="base">
        <a:spcBef>
          <a:spcPct val="0"/>
        </a:spcBef>
        <a:spcAft>
          <a:spcPct val="0"/>
        </a:spcAft>
        <a:defRPr sz="4400">
          <a:solidFill>
            <a:schemeClr val="tx2"/>
          </a:solidFill>
          <a:latin typeface="Trebuchet MS" charset="0"/>
          <a:ea typeface="ヒラギノ角ゴ Pro W3" charset="-128"/>
        </a:defRPr>
      </a:lvl8pPr>
      <a:lvl9pPr marL="1828800" algn="ctr" rtl="0" fontAlgn="base">
        <a:spcBef>
          <a:spcPct val="0"/>
        </a:spcBef>
        <a:spcAft>
          <a:spcPct val="0"/>
        </a:spcAft>
        <a:defRPr sz="4400">
          <a:solidFill>
            <a:schemeClr val="tx2"/>
          </a:solidFill>
          <a:latin typeface="Trebuchet MS" charset="0"/>
          <a:ea typeface="ヒラギノ角ゴ Pro W3" charset="-128"/>
        </a:defRPr>
      </a:lvl9pPr>
    </p:titleStyle>
    <p:bodyStyle>
      <a:lvl1pPr marL="342900" indent="-342900" algn="l" rtl="0" fontAlgn="base">
        <a:spcBef>
          <a:spcPct val="20000"/>
        </a:spcBef>
        <a:spcAft>
          <a:spcPct val="0"/>
        </a:spcAft>
        <a:buSzPct val="95000"/>
        <a:buFont typeface="Monotype Sorts" charset="2"/>
        <a:buChar char="G"/>
        <a:defRPr sz="3200">
          <a:solidFill>
            <a:schemeClr val="tx1"/>
          </a:solidFill>
          <a:latin typeface="+mn-lt"/>
          <a:ea typeface="+mn-ea"/>
          <a:cs typeface="+mn-cs"/>
        </a:defRPr>
      </a:lvl1pPr>
      <a:lvl2pPr marL="742950" indent="-285750" algn="l" rtl="0" fontAlgn="base">
        <a:spcBef>
          <a:spcPct val="20000"/>
        </a:spcBef>
        <a:spcAft>
          <a:spcPct val="0"/>
        </a:spcAft>
        <a:buSzPct val="95000"/>
        <a:buFont typeface="Monotype Sorts" charset="2"/>
        <a:buChar char="G"/>
        <a:defRPr sz="2800">
          <a:solidFill>
            <a:schemeClr val="tx1"/>
          </a:solidFill>
          <a:latin typeface="+mn-lt"/>
          <a:ea typeface="+mn-ea"/>
        </a:defRPr>
      </a:lvl2pPr>
      <a:lvl3pPr marL="1143000" indent="-228600" algn="l" rtl="0" fontAlgn="base">
        <a:spcBef>
          <a:spcPct val="20000"/>
        </a:spcBef>
        <a:spcAft>
          <a:spcPct val="0"/>
        </a:spcAft>
        <a:buSzPct val="95000"/>
        <a:buFont typeface="Monotype Sorts" charset="2"/>
        <a:buChar char="G"/>
        <a:defRPr sz="2400">
          <a:solidFill>
            <a:schemeClr val="tx1"/>
          </a:solidFill>
          <a:latin typeface="+mn-lt"/>
          <a:ea typeface="+mn-ea"/>
        </a:defRPr>
      </a:lvl3pPr>
      <a:lvl4pPr marL="1600200" indent="-228600" algn="l" rtl="0" fontAlgn="base">
        <a:spcBef>
          <a:spcPct val="20000"/>
        </a:spcBef>
        <a:spcAft>
          <a:spcPct val="0"/>
        </a:spcAft>
        <a:buSzPct val="95000"/>
        <a:buFont typeface="Monotype Sorts" charset="2"/>
        <a:buChar char="G"/>
        <a:defRPr sz="2000">
          <a:solidFill>
            <a:schemeClr val="tx1"/>
          </a:solidFill>
          <a:latin typeface="+mn-lt"/>
          <a:ea typeface="+mn-ea"/>
        </a:defRPr>
      </a:lvl4pPr>
      <a:lvl5pPr marL="2057400" indent="-228600" algn="l" rtl="0" fontAlgn="base">
        <a:spcBef>
          <a:spcPct val="20000"/>
        </a:spcBef>
        <a:spcAft>
          <a:spcPct val="0"/>
        </a:spcAft>
        <a:buSzPct val="95000"/>
        <a:buFont typeface="Monotype Sorts" charset="2"/>
        <a:buChar char="G"/>
        <a:defRPr sz="2000">
          <a:solidFill>
            <a:schemeClr val="tx1"/>
          </a:solidFill>
          <a:latin typeface="+mn-lt"/>
          <a:ea typeface="+mn-ea"/>
        </a:defRPr>
      </a:lvl5pPr>
      <a:lvl6pPr marL="2514600" indent="-228600" algn="l" rtl="0" fontAlgn="base">
        <a:spcBef>
          <a:spcPct val="20000"/>
        </a:spcBef>
        <a:spcAft>
          <a:spcPct val="0"/>
        </a:spcAft>
        <a:buSzPct val="95000"/>
        <a:buFont typeface="Monotype Sorts" charset="2"/>
        <a:buChar char="G"/>
        <a:defRPr sz="2000">
          <a:solidFill>
            <a:schemeClr val="tx1"/>
          </a:solidFill>
          <a:latin typeface="+mn-lt"/>
          <a:ea typeface="+mn-ea"/>
        </a:defRPr>
      </a:lvl6pPr>
      <a:lvl7pPr marL="2971800" indent="-228600" algn="l" rtl="0" fontAlgn="base">
        <a:spcBef>
          <a:spcPct val="20000"/>
        </a:spcBef>
        <a:spcAft>
          <a:spcPct val="0"/>
        </a:spcAft>
        <a:buSzPct val="95000"/>
        <a:buFont typeface="Monotype Sorts" charset="2"/>
        <a:buChar char="G"/>
        <a:defRPr sz="2000">
          <a:solidFill>
            <a:schemeClr val="tx1"/>
          </a:solidFill>
          <a:latin typeface="+mn-lt"/>
          <a:ea typeface="+mn-ea"/>
        </a:defRPr>
      </a:lvl7pPr>
      <a:lvl8pPr marL="3429000" indent="-228600" algn="l" rtl="0" fontAlgn="base">
        <a:spcBef>
          <a:spcPct val="20000"/>
        </a:spcBef>
        <a:spcAft>
          <a:spcPct val="0"/>
        </a:spcAft>
        <a:buSzPct val="95000"/>
        <a:buFont typeface="Monotype Sorts" charset="2"/>
        <a:buChar char="G"/>
        <a:defRPr sz="2000">
          <a:solidFill>
            <a:schemeClr val="tx1"/>
          </a:solidFill>
          <a:latin typeface="+mn-lt"/>
          <a:ea typeface="+mn-ea"/>
        </a:defRPr>
      </a:lvl8pPr>
      <a:lvl9pPr marL="3886200" indent="-228600" algn="l" rtl="0" fontAlgn="base">
        <a:spcBef>
          <a:spcPct val="20000"/>
        </a:spcBef>
        <a:spcAft>
          <a:spcPct val="0"/>
        </a:spcAft>
        <a:buSzPct val="95000"/>
        <a:buFont typeface="Monotype Sorts" charset="2"/>
        <a:buChar char="G"/>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9.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9.png"/><Relationship Id="rId4" Type="http://schemas.openxmlformats.org/officeDocument/2006/relationships/image" Target="../media/image18.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67744" y="3789040"/>
            <a:ext cx="6172200" cy="1894362"/>
          </a:xfrm>
        </p:spPr>
        <p:txBody>
          <a:bodyPr>
            <a:normAutofit/>
          </a:bodyPr>
          <a:lstStyle/>
          <a:p>
            <a:r>
              <a:rPr lang="en-CA" sz="4800" dirty="0" smtClean="0"/>
              <a:t>Refraction of Light</a:t>
            </a:r>
            <a:endParaRPr lang="en-CA" sz="48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0" y="476672"/>
            <a:ext cx="4390614" cy="381181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0468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t>Index of Refraction</a:t>
            </a:r>
            <a:endParaRPr lang="en-CA" sz="3600" dirty="0"/>
          </a:p>
        </p:txBody>
      </p:sp>
      <p:sp>
        <p:nvSpPr>
          <p:cNvPr id="3" name="Content Placeholder 2"/>
          <p:cNvSpPr>
            <a:spLocks noGrp="1"/>
          </p:cNvSpPr>
          <p:nvPr>
            <p:ph sz="quarter" idx="1"/>
          </p:nvPr>
        </p:nvSpPr>
        <p:spPr>
          <a:xfrm>
            <a:off x="395536" y="1556792"/>
            <a:ext cx="7467600" cy="4873752"/>
          </a:xfrm>
        </p:spPr>
        <p:txBody>
          <a:bodyPr/>
          <a:lstStyle/>
          <a:p>
            <a:endParaRPr lang="en-CA" dirty="0" smtClean="0"/>
          </a:p>
          <a:p>
            <a:endParaRPr lang="en-CA" dirty="0"/>
          </a:p>
          <a:p>
            <a:endParaRPr lang="en-CA" dirty="0" smtClean="0"/>
          </a:p>
          <a:p>
            <a:endParaRPr lang="en-CA" dirty="0"/>
          </a:p>
          <a:p>
            <a:endParaRPr lang="en-CA" dirty="0" smtClean="0"/>
          </a:p>
          <a:p>
            <a:endParaRPr lang="en-CA" dirty="0"/>
          </a:p>
          <a:p>
            <a:endParaRPr lang="en-CA" dirty="0" smtClean="0"/>
          </a:p>
          <a:p>
            <a:r>
              <a:rPr lang="en-CA" dirty="0" smtClean="0"/>
              <a:t>No units: they cancel! </a:t>
            </a:r>
            <a:endParaRPr lang="en-CA" dirty="0"/>
          </a:p>
        </p:txBody>
      </p:sp>
      <p:sp>
        <p:nvSpPr>
          <p:cNvPr id="9" name="Rounded Rectangle 8"/>
          <p:cNvSpPr/>
          <p:nvPr/>
        </p:nvSpPr>
        <p:spPr>
          <a:xfrm>
            <a:off x="899592" y="1556792"/>
            <a:ext cx="7632848" cy="269324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CA"/>
          </a:p>
        </p:txBody>
      </p:sp>
      <p:grpSp>
        <p:nvGrpSpPr>
          <p:cNvPr id="4" name="Group 8"/>
          <p:cNvGrpSpPr>
            <a:grpSpLocks/>
          </p:cNvGrpSpPr>
          <p:nvPr/>
        </p:nvGrpSpPr>
        <p:grpSpPr bwMode="auto">
          <a:xfrm>
            <a:off x="738024" y="1706563"/>
            <a:ext cx="7620000" cy="2667000"/>
            <a:chOff x="480" y="2304"/>
            <a:chExt cx="4800" cy="1680"/>
          </a:xfrm>
        </p:grpSpPr>
        <p:sp>
          <p:nvSpPr>
            <p:cNvPr id="5" name="AutoShape 6"/>
            <p:cNvSpPr>
              <a:spLocks noChangeArrowheads="1"/>
            </p:cNvSpPr>
            <p:nvPr/>
          </p:nvSpPr>
          <p:spPr bwMode="auto">
            <a:xfrm>
              <a:off x="480" y="2304"/>
              <a:ext cx="4800" cy="1680"/>
            </a:xfrm>
            <a:prstGeom prst="roundRect">
              <a:avLst>
                <a:gd name="adj" fmla="val 16667"/>
              </a:avLst>
            </a:prstGeom>
            <a:noFill/>
            <a:ln w="57150">
              <a:solidFill>
                <a:schemeClr val="bg1"/>
              </a:solidFill>
              <a:round/>
              <a:headEnd/>
              <a:tailEnd/>
            </a:ln>
          </p:spPr>
          <p:txBody>
            <a:bodyPr wrap="none" anchor="ctr"/>
            <a:lstStyle/>
            <a:p>
              <a:endParaRPr lang="en-CA"/>
            </a:p>
          </p:txBody>
        </p:sp>
        <p:pic>
          <p:nvPicPr>
            <p:cNvPr id="6" name="Picture 4" descr="index of refraction"/>
            <p:cNvPicPr>
              <a:picLocks noChangeAspect="1" noChangeArrowheads="1"/>
            </p:cNvPicPr>
            <p:nvPr/>
          </p:nvPicPr>
          <p:blipFill>
            <a:blip r:embed="rId2">
              <a:extLst>
                <a:ext uri="{28A0092B-C50C-407E-A947-70E740481C1C}">
                  <a14:useLocalDpi xmlns:a14="http://schemas.microsoft.com/office/drawing/2010/main" val="0"/>
                </a:ext>
              </a:extLst>
            </a:blip>
            <a:srcRect t="13187"/>
            <a:stretch>
              <a:fillRect/>
            </a:stretch>
          </p:blipFill>
          <p:spPr bwMode="auto">
            <a:xfrm>
              <a:off x="672" y="2352"/>
              <a:ext cx="4464" cy="61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index of refraction2"/>
            <p:cNvPicPr>
              <a:picLocks noChangeAspect="1" noChangeArrowheads="1"/>
            </p:cNvPicPr>
            <p:nvPr/>
          </p:nvPicPr>
          <p:blipFill>
            <a:blip r:embed="rId3">
              <a:extLst>
                <a:ext uri="{28A0092B-C50C-407E-A947-70E740481C1C}">
                  <a14:useLocalDpi xmlns:a14="http://schemas.microsoft.com/office/drawing/2010/main" val="0"/>
                </a:ext>
              </a:extLst>
            </a:blip>
            <a:srcRect b="14818"/>
            <a:stretch>
              <a:fillRect/>
            </a:stretch>
          </p:blipFill>
          <p:spPr bwMode="auto">
            <a:xfrm>
              <a:off x="2352" y="2974"/>
              <a:ext cx="1200" cy="914"/>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7"/>
            <p:cNvSpPr txBox="1">
              <a:spLocks noChangeArrowheads="1"/>
            </p:cNvSpPr>
            <p:nvPr/>
          </p:nvSpPr>
          <p:spPr bwMode="auto">
            <a:xfrm>
              <a:off x="2784" y="2928"/>
              <a:ext cx="480" cy="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pPr>
              <a:r>
                <a:rPr lang="en-US">
                  <a:solidFill>
                    <a:schemeClr val="bg1"/>
                  </a:solidFill>
                </a:rPr>
                <a:t>or</a:t>
              </a:r>
              <a:endParaRPr lang="en-US"/>
            </a:p>
          </p:txBody>
        </p:sp>
      </p:grpSp>
    </p:spTree>
    <p:extLst>
      <p:ext uri="{BB962C8B-B14F-4D97-AF65-F5344CB8AC3E}">
        <p14:creationId xmlns:p14="http://schemas.microsoft.com/office/powerpoint/2010/main" val="18513653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28600"/>
            <a:ext cx="4294188" cy="6394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81236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13315" name="Picture 3" descr="problem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04800"/>
            <a:ext cx="8523288" cy="1295400"/>
          </a:xfrm>
          <a:prstGeom prst="rect">
            <a:avLst/>
          </a:prstGeom>
          <a:noFill/>
          <a:extLst>
            <a:ext uri="{909E8E84-426E-40DD-AFC4-6F175D3DCCD1}">
              <a14:hiddenFill xmlns:a14="http://schemas.microsoft.com/office/drawing/2010/main">
                <a:solidFill>
                  <a:srgbClr val="FFFFFF"/>
                </a:solidFill>
              </a14:hiddenFill>
            </a:ext>
          </a:extLst>
        </p:spPr>
      </p:pic>
      <p:sp>
        <p:nvSpPr>
          <p:cNvPr id="13316" name="Text Box 4"/>
          <p:cNvSpPr txBox="1">
            <a:spLocks noChangeArrowheads="1"/>
          </p:cNvSpPr>
          <p:nvPr/>
        </p:nvSpPr>
        <p:spPr bwMode="auto">
          <a:xfrm>
            <a:off x="685800" y="2133600"/>
            <a:ext cx="6629400" cy="1187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0" fontAlgn="base" hangingPunct="0">
              <a:spcBef>
                <a:spcPct val="50000"/>
              </a:spcBef>
              <a:spcAft>
                <a:spcPct val="0"/>
              </a:spcAft>
            </a:pPr>
            <a:r>
              <a:rPr lang="en-US" sz="2400" b="1">
                <a:solidFill>
                  <a:srgbClr val="08101A"/>
                </a:solidFill>
                <a:latin typeface="Arial" charset="0"/>
                <a:ea typeface="ＭＳ Ｐゴシック" pitchFamily="34" charset="-128"/>
              </a:rPr>
              <a:t>Given</a:t>
            </a:r>
            <a:r>
              <a:rPr lang="en-US" sz="2400">
                <a:solidFill>
                  <a:srgbClr val="08101A"/>
                </a:solidFill>
                <a:latin typeface="Arial" charset="0"/>
                <a:ea typeface="ＭＳ Ｐゴシック" pitchFamily="34" charset="-128"/>
              </a:rPr>
              <a:t>:</a:t>
            </a:r>
            <a:br>
              <a:rPr lang="en-US" sz="2400">
                <a:solidFill>
                  <a:srgbClr val="08101A"/>
                </a:solidFill>
                <a:latin typeface="Arial" charset="0"/>
                <a:ea typeface="ＭＳ Ｐゴシック" pitchFamily="34" charset="-128"/>
              </a:rPr>
            </a:br>
            <a:r>
              <a:rPr lang="en-US" sz="2400">
                <a:solidFill>
                  <a:srgbClr val="08101A"/>
                </a:solidFill>
                <a:latin typeface="Arial" charset="0"/>
                <a:ea typeface="ＭＳ Ｐゴシック" pitchFamily="34" charset="-128"/>
              </a:rPr>
              <a:t>Speed of light in glass = 1.91 x 10</a:t>
            </a:r>
            <a:r>
              <a:rPr lang="en-US" sz="2400" baseline="30000">
                <a:solidFill>
                  <a:srgbClr val="08101A"/>
                </a:solidFill>
                <a:latin typeface="Arial" charset="0"/>
                <a:ea typeface="ＭＳ Ｐゴシック" pitchFamily="34" charset="-128"/>
              </a:rPr>
              <a:t>8</a:t>
            </a:r>
            <a:r>
              <a:rPr lang="en-US" sz="2400">
                <a:solidFill>
                  <a:srgbClr val="08101A"/>
                </a:solidFill>
                <a:latin typeface="Arial" charset="0"/>
                <a:ea typeface="ＭＳ Ｐゴシック" pitchFamily="34" charset="-128"/>
              </a:rPr>
              <a:t> m/s</a:t>
            </a:r>
            <a:br>
              <a:rPr lang="en-US" sz="2400">
                <a:solidFill>
                  <a:srgbClr val="08101A"/>
                </a:solidFill>
                <a:latin typeface="Arial" charset="0"/>
                <a:ea typeface="ＭＳ Ｐゴシック" pitchFamily="34" charset="-128"/>
              </a:rPr>
            </a:br>
            <a:r>
              <a:rPr lang="en-US" sz="2400">
                <a:solidFill>
                  <a:srgbClr val="08101A"/>
                </a:solidFill>
                <a:latin typeface="Arial" charset="0"/>
                <a:ea typeface="ＭＳ Ｐゴシック" pitchFamily="34" charset="-128"/>
              </a:rPr>
              <a:t>Speed of light in vacuum = 3.00 x 10</a:t>
            </a:r>
            <a:r>
              <a:rPr lang="en-US" sz="2400" baseline="30000">
                <a:solidFill>
                  <a:srgbClr val="08101A"/>
                </a:solidFill>
                <a:latin typeface="Arial" charset="0"/>
                <a:ea typeface="ＭＳ Ｐゴシック" pitchFamily="34" charset="-128"/>
              </a:rPr>
              <a:t>8</a:t>
            </a:r>
            <a:r>
              <a:rPr lang="en-US" sz="2400">
                <a:solidFill>
                  <a:srgbClr val="08101A"/>
                </a:solidFill>
                <a:latin typeface="Arial" charset="0"/>
                <a:ea typeface="ＭＳ Ｐゴシック" pitchFamily="34" charset="-128"/>
              </a:rPr>
              <a:t> m/s</a:t>
            </a:r>
          </a:p>
        </p:txBody>
      </p:sp>
      <p:pic>
        <p:nvPicPr>
          <p:cNvPr id="13319" name="Picture 7" descr="index of refraction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581400"/>
            <a:ext cx="1365250" cy="1220788"/>
          </a:xfrm>
          <a:prstGeom prst="rect">
            <a:avLst/>
          </a:prstGeom>
          <a:noFill/>
          <a:extLst>
            <a:ext uri="{909E8E84-426E-40DD-AFC4-6F175D3DCCD1}">
              <a14:hiddenFill xmlns:a14="http://schemas.microsoft.com/office/drawing/2010/main">
                <a:solidFill>
                  <a:srgbClr val="FFFFFF"/>
                </a:solidFill>
              </a14:hiddenFill>
            </a:ext>
          </a:extLst>
        </p:spPr>
      </p:pic>
      <p:sp>
        <p:nvSpPr>
          <p:cNvPr id="13320" name="Rectangle 8"/>
          <p:cNvSpPr>
            <a:spLocks noChangeArrowheads="1"/>
          </p:cNvSpPr>
          <p:nvPr/>
        </p:nvSpPr>
        <p:spPr bwMode="auto">
          <a:xfrm>
            <a:off x="5370513" y="3810000"/>
            <a:ext cx="1281112" cy="519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0" fontAlgn="base" hangingPunct="0">
              <a:spcBef>
                <a:spcPct val="0"/>
              </a:spcBef>
              <a:spcAft>
                <a:spcPct val="0"/>
              </a:spcAft>
            </a:pPr>
            <a:r>
              <a:rPr lang="en-US" sz="2800">
                <a:solidFill>
                  <a:srgbClr val="08101A"/>
                </a:solidFill>
                <a:latin typeface="Arial" charset="0"/>
                <a:ea typeface="ＭＳ Ｐゴシック" pitchFamily="34" charset="-128"/>
              </a:rPr>
              <a:t>=  1.57</a:t>
            </a:r>
          </a:p>
        </p:txBody>
      </p:sp>
      <p:grpSp>
        <p:nvGrpSpPr>
          <p:cNvPr id="13322" name="Group 10"/>
          <p:cNvGrpSpPr>
            <a:grpSpLocks/>
          </p:cNvGrpSpPr>
          <p:nvPr/>
        </p:nvGrpSpPr>
        <p:grpSpPr bwMode="auto">
          <a:xfrm>
            <a:off x="2438400" y="3854450"/>
            <a:ext cx="2819400" cy="946150"/>
            <a:chOff x="1344" y="2140"/>
            <a:chExt cx="1776" cy="596"/>
          </a:xfrm>
        </p:grpSpPr>
        <p:sp>
          <p:nvSpPr>
            <p:cNvPr id="13317" name="Text Box 5"/>
            <p:cNvSpPr txBox="1">
              <a:spLocks noChangeArrowheads="1"/>
            </p:cNvSpPr>
            <p:nvPr/>
          </p:nvSpPr>
          <p:spPr bwMode="auto">
            <a:xfrm>
              <a:off x="1344" y="2140"/>
              <a:ext cx="1776" cy="5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0" fontAlgn="base" hangingPunct="0">
                <a:spcBef>
                  <a:spcPct val="50000"/>
                </a:spcBef>
                <a:spcAft>
                  <a:spcPct val="0"/>
                </a:spcAft>
              </a:pPr>
              <a:r>
                <a:rPr lang="en-US" sz="2800" dirty="0">
                  <a:solidFill>
                    <a:srgbClr val="08101A"/>
                  </a:solidFill>
                  <a:latin typeface="Arial" charset="0"/>
                  <a:ea typeface="ＭＳ Ｐゴシック" pitchFamily="34" charset="-128"/>
                </a:rPr>
                <a:t>= 3.00 x 10</a:t>
              </a:r>
              <a:r>
                <a:rPr lang="en-US" sz="2800" baseline="30000" dirty="0">
                  <a:solidFill>
                    <a:srgbClr val="08101A"/>
                  </a:solidFill>
                  <a:latin typeface="Arial" charset="0"/>
                  <a:ea typeface="ＭＳ Ｐゴシック" pitchFamily="34" charset="-128"/>
                </a:rPr>
                <a:t>8</a:t>
              </a:r>
              <a:r>
                <a:rPr lang="en-US" sz="2800" dirty="0">
                  <a:solidFill>
                    <a:srgbClr val="08101A"/>
                  </a:solidFill>
                  <a:latin typeface="Arial" charset="0"/>
                  <a:ea typeface="ＭＳ Ｐゴシック" pitchFamily="34" charset="-128"/>
                </a:rPr>
                <a:t> m/s</a:t>
              </a:r>
              <a:br>
                <a:rPr lang="en-US" sz="2800" dirty="0">
                  <a:solidFill>
                    <a:srgbClr val="08101A"/>
                  </a:solidFill>
                  <a:latin typeface="Arial" charset="0"/>
                  <a:ea typeface="ＭＳ Ｐゴシック" pitchFamily="34" charset="-128"/>
                </a:rPr>
              </a:br>
              <a:r>
                <a:rPr lang="en-US" sz="2800" dirty="0">
                  <a:solidFill>
                    <a:srgbClr val="08101A"/>
                  </a:solidFill>
                  <a:latin typeface="Arial" charset="0"/>
                  <a:ea typeface="ＭＳ Ｐゴシック" pitchFamily="34" charset="-128"/>
                </a:rPr>
                <a:t>   1.91 x 10</a:t>
              </a:r>
              <a:r>
                <a:rPr lang="en-US" sz="2800" baseline="30000" dirty="0">
                  <a:solidFill>
                    <a:srgbClr val="08101A"/>
                  </a:solidFill>
                  <a:latin typeface="Arial" charset="0"/>
                  <a:ea typeface="ＭＳ Ｐゴシック" pitchFamily="34" charset="-128"/>
                </a:rPr>
                <a:t>8 </a:t>
              </a:r>
              <a:r>
                <a:rPr lang="en-US" sz="2800" dirty="0">
                  <a:solidFill>
                    <a:srgbClr val="08101A"/>
                  </a:solidFill>
                  <a:latin typeface="Arial" charset="0"/>
                  <a:ea typeface="ＭＳ Ｐゴシック" pitchFamily="34" charset="-128"/>
                </a:rPr>
                <a:t>m/s</a:t>
              </a:r>
              <a:endParaRPr lang="en-US" sz="2400" dirty="0">
                <a:solidFill>
                  <a:srgbClr val="08101A"/>
                </a:solidFill>
                <a:latin typeface="Arial" charset="0"/>
                <a:ea typeface="ＭＳ Ｐゴシック" pitchFamily="34" charset="-128"/>
              </a:endParaRPr>
            </a:p>
          </p:txBody>
        </p:sp>
        <p:sp>
          <p:nvSpPr>
            <p:cNvPr id="13321" name="Line 9"/>
            <p:cNvSpPr>
              <a:spLocks noChangeShapeType="1"/>
            </p:cNvSpPr>
            <p:nvPr/>
          </p:nvSpPr>
          <p:spPr bwMode="auto">
            <a:xfrm>
              <a:off x="1536" y="2448"/>
              <a:ext cx="1584" cy="0"/>
            </a:xfrm>
            <a:prstGeom prst="line">
              <a:avLst/>
            </a:prstGeom>
            <a:noFill/>
            <a:ln w="22225">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CA" sz="2400">
                <a:solidFill>
                  <a:srgbClr val="FFFFFF"/>
                </a:solidFill>
                <a:latin typeface="Arial" charset="0"/>
                <a:ea typeface="ＭＳ Ｐゴシック" pitchFamily="34" charset="-128"/>
              </a:endParaRPr>
            </a:p>
          </p:txBody>
        </p:sp>
      </p:grpSp>
      <p:sp>
        <p:nvSpPr>
          <p:cNvPr id="13323" name="Text Box 11"/>
          <p:cNvSpPr txBox="1">
            <a:spLocks noChangeArrowheads="1"/>
          </p:cNvSpPr>
          <p:nvPr/>
        </p:nvSpPr>
        <p:spPr bwMode="auto">
          <a:xfrm>
            <a:off x="838200" y="5562600"/>
            <a:ext cx="66294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0" fontAlgn="base" hangingPunct="0">
              <a:spcBef>
                <a:spcPct val="50000"/>
              </a:spcBef>
              <a:spcAft>
                <a:spcPct val="0"/>
              </a:spcAft>
            </a:pPr>
            <a:r>
              <a:rPr lang="en-US" sz="2400">
                <a:solidFill>
                  <a:srgbClr val="08101A"/>
                </a:solidFill>
                <a:latin typeface="Arial" charset="0"/>
                <a:ea typeface="ＭＳ Ｐゴシック" pitchFamily="34" charset="-128"/>
              </a:rPr>
              <a:t>The refractive index is 1.57</a:t>
            </a:r>
          </a:p>
        </p:txBody>
      </p:sp>
    </p:spTree>
    <p:extLst>
      <p:ext uri="{BB962C8B-B14F-4D97-AF65-F5344CB8AC3E}">
        <p14:creationId xmlns:p14="http://schemas.microsoft.com/office/powerpoint/2010/main" val="42016348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31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nodeType="clickEffect">
                                  <p:stCondLst>
                                    <p:cond delay="0"/>
                                  </p:stCondLst>
                                  <p:childTnLst>
                                    <p:set>
                                      <p:cBhvr>
                                        <p:cTn id="10" dur="1" fill="hold">
                                          <p:stCondLst>
                                            <p:cond delay="0"/>
                                          </p:stCondLst>
                                        </p:cTn>
                                        <p:tgtEl>
                                          <p:spTgt spid="13322"/>
                                        </p:tgtEl>
                                        <p:attrNameLst>
                                          <p:attrName>style.visibility</p:attrName>
                                        </p:attrNameLst>
                                      </p:cBhvr>
                                      <p:to>
                                        <p:strVal val="visible"/>
                                      </p:to>
                                    </p:set>
                                    <p:animEffect transition="in" filter="fade">
                                      <p:cBhvr>
                                        <p:cTn id="11" dur="2000"/>
                                        <p:tgtEl>
                                          <p:spTgt spid="1332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3320"/>
                                        </p:tgtEl>
                                        <p:attrNameLst>
                                          <p:attrName>style.visibility</p:attrName>
                                        </p:attrNameLst>
                                      </p:cBhvr>
                                      <p:to>
                                        <p:strVal val="visible"/>
                                      </p:to>
                                    </p:set>
                                    <p:animEffect transition="in" filter="fade">
                                      <p:cBhvr>
                                        <p:cTn id="16" dur="2000"/>
                                        <p:tgtEl>
                                          <p:spTgt spid="13320"/>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3323"/>
                                        </p:tgtEl>
                                        <p:attrNameLst>
                                          <p:attrName>style.visibility</p:attrName>
                                        </p:attrNameLst>
                                      </p:cBhvr>
                                      <p:to>
                                        <p:strVal val="visible"/>
                                      </p:to>
                                    </p:set>
                                    <p:animEffect transition="in" filter="fade">
                                      <p:cBhvr>
                                        <p:cTn id="21" dur="2000"/>
                                        <p:tgtEl>
                                          <p:spTgt spid="13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0" grpId="0"/>
      <p:bldP spid="1332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457200" y="1524000"/>
            <a:ext cx="6629400" cy="1187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0" fontAlgn="base" hangingPunct="0">
              <a:spcBef>
                <a:spcPct val="50000"/>
              </a:spcBef>
              <a:spcAft>
                <a:spcPct val="0"/>
              </a:spcAft>
            </a:pPr>
            <a:r>
              <a:rPr lang="en-US" sz="2400" b="1">
                <a:solidFill>
                  <a:srgbClr val="08101A"/>
                </a:solidFill>
                <a:latin typeface="Arial" charset="0"/>
                <a:ea typeface="ＭＳ Ｐゴシック" pitchFamily="34" charset="-128"/>
              </a:rPr>
              <a:t>Given</a:t>
            </a:r>
            <a:r>
              <a:rPr lang="en-US" sz="2400">
                <a:solidFill>
                  <a:srgbClr val="08101A"/>
                </a:solidFill>
                <a:latin typeface="Arial" charset="0"/>
                <a:ea typeface="ＭＳ Ｐゴシック" pitchFamily="34" charset="-128"/>
              </a:rPr>
              <a:t>:</a:t>
            </a:r>
            <a:br>
              <a:rPr lang="en-US" sz="2400">
                <a:solidFill>
                  <a:srgbClr val="08101A"/>
                </a:solidFill>
                <a:latin typeface="Arial" charset="0"/>
                <a:ea typeface="ＭＳ Ｐゴシック" pitchFamily="34" charset="-128"/>
              </a:rPr>
            </a:br>
            <a:r>
              <a:rPr lang="en-US" sz="2400">
                <a:solidFill>
                  <a:srgbClr val="08101A"/>
                </a:solidFill>
                <a:latin typeface="Arial" charset="0"/>
                <a:ea typeface="ＭＳ Ｐゴシック" pitchFamily="34" charset="-128"/>
              </a:rPr>
              <a:t>Refractive index in water = 1.33</a:t>
            </a:r>
            <a:br>
              <a:rPr lang="en-US" sz="2400">
                <a:solidFill>
                  <a:srgbClr val="08101A"/>
                </a:solidFill>
                <a:latin typeface="Arial" charset="0"/>
                <a:ea typeface="ＭＳ Ｐゴシック" pitchFamily="34" charset="-128"/>
              </a:rPr>
            </a:br>
            <a:r>
              <a:rPr lang="en-US" sz="2400">
                <a:solidFill>
                  <a:srgbClr val="08101A"/>
                </a:solidFill>
                <a:latin typeface="Arial" charset="0"/>
                <a:ea typeface="ＭＳ Ｐゴシック" pitchFamily="34" charset="-128"/>
              </a:rPr>
              <a:t>Speed of light in a vacuum = 3.00 x 10</a:t>
            </a:r>
            <a:r>
              <a:rPr lang="en-US" sz="2400" baseline="30000">
                <a:solidFill>
                  <a:srgbClr val="08101A"/>
                </a:solidFill>
                <a:latin typeface="Arial" charset="0"/>
                <a:ea typeface="ＭＳ Ｐゴシック" pitchFamily="34" charset="-128"/>
              </a:rPr>
              <a:t>8</a:t>
            </a:r>
            <a:r>
              <a:rPr lang="en-US" sz="2400">
                <a:solidFill>
                  <a:srgbClr val="08101A"/>
                </a:solidFill>
                <a:latin typeface="Arial" charset="0"/>
                <a:ea typeface="ＭＳ Ｐゴシック" pitchFamily="34" charset="-128"/>
              </a:rPr>
              <a:t> m/s</a:t>
            </a:r>
          </a:p>
        </p:txBody>
      </p:sp>
      <p:pic>
        <p:nvPicPr>
          <p:cNvPr id="14340" name="Picture 4" descr="index of refraction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743200"/>
            <a:ext cx="1365250" cy="1220788"/>
          </a:xfrm>
          <a:prstGeom prst="rect">
            <a:avLst/>
          </a:prstGeom>
          <a:noFill/>
          <a:extLst>
            <a:ext uri="{909E8E84-426E-40DD-AFC4-6F175D3DCCD1}">
              <a14:hiddenFill xmlns:a14="http://schemas.microsoft.com/office/drawing/2010/main">
                <a:solidFill>
                  <a:srgbClr val="FFFFFF"/>
                </a:solidFill>
              </a14:hiddenFill>
            </a:ext>
          </a:extLst>
        </p:spPr>
      </p:pic>
      <p:sp>
        <p:nvSpPr>
          <p:cNvPr id="14341" name="Rectangle 5"/>
          <p:cNvSpPr>
            <a:spLocks noChangeArrowheads="1"/>
          </p:cNvSpPr>
          <p:nvPr/>
        </p:nvSpPr>
        <p:spPr bwMode="auto">
          <a:xfrm>
            <a:off x="609600" y="4876800"/>
            <a:ext cx="3505200" cy="64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0" fontAlgn="base" hangingPunct="0">
              <a:spcBef>
                <a:spcPct val="0"/>
              </a:spcBef>
              <a:spcAft>
                <a:spcPct val="0"/>
              </a:spcAft>
            </a:pPr>
            <a:r>
              <a:rPr lang="en-US" sz="3600" i="1">
                <a:solidFill>
                  <a:srgbClr val="08101A"/>
                </a:solidFill>
                <a:latin typeface="Times New Roman" pitchFamily="18" charset="0"/>
                <a:ea typeface="ＭＳ Ｐゴシック" pitchFamily="34" charset="-128"/>
              </a:rPr>
              <a:t>v</a:t>
            </a:r>
            <a:r>
              <a:rPr lang="en-US" sz="2800">
                <a:solidFill>
                  <a:srgbClr val="08101A"/>
                </a:solidFill>
                <a:latin typeface="Arial" charset="0"/>
                <a:ea typeface="ＭＳ Ｐゴシック" pitchFamily="34" charset="-128"/>
              </a:rPr>
              <a:t> = 2.26 x 10</a:t>
            </a:r>
            <a:r>
              <a:rPr lang="en-US" sz="2800" baseline="30000">
                <a:solidFill>
                  <a:srgbClr val="08101A"/>
                </a:solidFill>
                <a:latin typeface="Arial" charset="0"/>
                <a:ea typeface="ＭＳ Ｐゴシック" pitchFamily="34" charset="-128"/>
              </a:rPr>
              <a:t>8</a:t>
            </a:r>
            <a:r>
              <a:rPr lang="en-US" sz="2800">
                <a:solidFill>
                  <a:srgbClr val="08101A"/>
                </a:solidFill>
                <a:latin typeface="Arial" charset="0"/>
                <a:ea typeface="ＭＳ Ｐゴシック" pitchFamily="34" charset="-128"/>
              </a:rPr>
              <a:t> m/s</a:t>
            </a:r>
          </a:p>
        </p:txBody>
      </p:sp>
      <p:grpSp>
        <p:nvGrpSpPr>
          <p:cNvPr id="14347" name="Group 11"/>
          <p:cNvGrpSpPr>
            <a:grpSpLocks/>
          </p:cNvGrpSpPr>
          <p:nvPr/>
        </p:nvGrpSpPr>
        <p:grpSpPr bwMode="auto">
          <a:xfrm>
            <a:off x="381000" y="3886200"/>
            <a:ext cx="3886200" cy="1068388"/>
            <a:chOff x="240" y="2448"/>
            <a:chExt cx="2448" cy="673"/>
          </a:xfrm>
        </p:grpSpPr>
        <p:sp>
          <p:nvSpPr>
            <p:cNvPr id="14343" name="Text Box 7"/>
            <p:cNvSpPr txBox="1">
              <a:spLocks noChangeArrowheads="1"/>
            </p:cNvSpPr>
            <p:nvPr/>
          </p:nvSpPr>
          <p:spPr bwMode="auto">
            <a:xfrm>
              <a:off x="240" y="2448"/>
              <a:ext cx="2448" cy="6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eaLnBrk="0" fontAlgn="base" hangingPunct="0">
                <a:spcBef>
                  <a:spcPct val="50000"/>
                </a:spcBef>
                <a:spcAft>
                  <a:spcPct val="0"/>
                </a:spcAft>
              </a:pPr>
              <a:r>
                <a:rPr lang="en-US" sz="2800">
                  <a:solidFill>
                    <a:srgbClr val="08101A"/>
                  </a:solidFill>
                  <a:latin typeface="Arial" charset="0"/>
                  <a:ea typeface="ＭＳ Ｐゴシック" pitchFamily="34" charset="-128"/>
                </a:rPr>
                <a:t>1.33 = 3.00 x 10</a:t>
              </a:r>
              <a:r>
                <a:rPr lang="en-US" sz="2800" baseline="30000">
                  <a:solidFill>
                    <a:srgbClr val="08101A"/>
                  </a:solidFill>
                  <a:latin typeface="Arial" charset="0"/>
                  <a:ea typeface="ＭＳ Ｐゴシック" pitchFamily="34" charset="-128"/>
                </a:rPr>
                <a:t>8</a:t>
              </a:r>
              <a:r>
                <a:rPr lang="en-US" sz="2800">
                  <a:solidFill>
                    <a:srgbClr val="08101A"/>
                  </a:solidFill>
                  <a:latin typeface="Arial" charset="0"/>
                  <a:ea typeface="ＭＳ Ｐゴシック" pitchFamily="34" charset="-128"/>
                </a:rPr>
                <a:t> m/s</a:t>
              </a:r>
              <a:br>
                <a:rPr lang="en-US" sz="2800">
                  <a:solidFill>
                    <a:srgbClr val="08101A"/>
                  </a:solidFill>
                  <a:latin typeface="Arial" charset="0"/>
                  <a:ea typeface="ＭＳ Ｐゴシック" pitchFamily="34" charset="-128"/>
                </a:rPr>
              </a:br>
              <a:r>
                <a:rPr lang="en-US" sz="2800">
                  <a:solidFill>
                    <a:srgbClr val="08101A"/>
                  </a:solidFill>
                  <a:latin typeface="Arial" charset="0"/>
                  <a:ea typeface="ＭＳ Ｐゴシック" pitchFamily="34" charset="-128"/>
                </a:rPr>
                <a:t>        </a:t>
              </a:r>
              <a:r>
                <a:rPr lang="en-US" sz="3600" i="1">
                  <a:solidFill>
                    <a:srgbClr val="08101A"/>
                  </a:solidFill>
                  <a:latin typeface="Times New Roman" pitchFamily="18" charset="0"/>
                  <a:ea typeface="ＭＳ Ｐゴシック" pitchFamily="34" charset="-128"/>
                </a:rPr>
                <a:t>v</a:t>
              </a:r>
              <a:endParaRPr lang="en-US" sz="2400">
                <a:solidFill>
                  <a:srgbClr val="08101A"/>
                </a:solidFill>
                <a:latin typeface="Arial" charset="0"/>
                <a:ea typeface="ＭＳ Ｐゴシック" pitchFamily="34" charset="-128"/>
              </a:endParaRPr>
            </a:p>
          </p:txBody>
        </p:sp>
        <p:sp>
          <p:nvSpPr>
            <p:cNvPr id="14344" name="Line 8"/>
            <p:cNvSpPr>
              <a:spLocks noChangeShapeType="1"/>
            </p:cNvSpPr>
            <p:nvPr/>
          </p:nvSpPr>
          <p:spPr bwMode="auto">
            <a:xfrm>
              <a:off x="1056" y="2784"/>
              <a:ext cx="1488" cy="0"/>
            </a:xfrm>
            <a:prstGeom prst="line">
              <a:avLst/>
            </a:prstGeom>
            <a:noFill/>
            <a:ln w="22225">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lang="en-CA" sz="2400">
                <a:solidFill>
                  <a:srgbClr val="FFFFFF"/>
                </a:solidFill>
                <a:latin typeface="Arial" charset="0"/>
                <a:ea typeface="ＭＳ Ｐゴシック" pitchFamily="34" charset="-128"/>
              </a:endParaRPr>
            </a:p>
          </p:txBody>
        </p:sp>
      </p:grpSp>
      <p:sp>
        <p:nvSpPr>
          <p:cNvPr id="14345" name="Text Box 9"/>
          <p:cNvSpPr txBox="1">
            <a:spLocks noChangeArrowheads="1"/>
          </p:cNvSpPr>
          <p:nvPr/>
        </p:nvSpPr>
        <p:spPr bwMode="auto">
          <a:xfrm>
            <a:off x="609600" y="5867400"/>
            <a:ext cx="6858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0" fontAlgn="base" hangingPunct="0">
              <a:spcBef>
                <a:spcPct val="50000"/>
              </a:spcBef>
              <a:spcAft>
                <a:spcPct val="0"/>
              </a:spcAft>
            </a:pPr>
            <a:r>
              <a:rPr lang="en-US" sz="2400">
                <a:solidFill>
                  <a:srgbClr val="08101A"/>
                </a:solidFill>
                <a:latin typeface="Arial" charset="0"/>
                <a:ea typeface="ＭＳ Ｐゴシック" pitchFamily="34" charset="-128"/>
              </a:rPr>
              <a:t>The speed of light in water is 2.26 x 10</a:t>
            </a:r>
            <a:r>
              <a:rPr lang="en-US" sz="2400" baseline="30000">
                <a:solidFill>
                  <a:srgbClr val="08101A"/>
                </a:solidFill>
                <a:latin typeface="Arial" charset="0"/>
                <a:ea typeface="ＭＳ Ｐゴシック" pitchFamily="34" charset="-128"/>
              </a:rPr>
              <a:t>8</a:t>
            </a:r>
            <a:r>
              <a:rPr lang="en-US" sz="2400">
                <a:solidFill>
                  <a:srgbClr val="08101A"/>
                </a:solidFill>
                <a:latin typeface="Arial" charset="0"/>
                <a:ea typeface="ＭＳ Ｐゴシック" pitchFamily="34" charset="-128"/>
              </a:rPr>
              <a:t> m/s</a:t>
            </a:r>
          </a:p>
        </p:txBody>
      </p:sp>
      <p:pic>
        <p:nvPicPr>
          <p:cNvPr id="14346" name="Picture 10" descr="problem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04800"/>
            <a:ext cx="8599488" cy="96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64200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34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nodeType="clickEffect">
                                  <p:stCondLst>
                                    <p:cond delay="0"/>
                                  </p:stCondLst>
                                  <p:childTnLst>
                                    <p:set>
                                      <p:cBhvr>
                                        <p:cTn id="10" dur="1" fill="hold">
                                          <p:stCondLst>
                                            <p:cond delay="0"/>
                                          </p:stCondLst>
                                        </p:cTn>
                                        <p:tgtEl>
                                          <p:spTgt spid="14347"/>
                                        </p:tgtEl>
                                        <p:attrNameLst>
                                          <p:attrName>style.visibility</p:attrName>
                                        </p:attrNameLst>
                                      </p:cBhvr>
                                      <p:to>
                                        <p:strVal val="visible"/>
                                      </p:to>
                                    </p:set>
                                    <p:animEffect transition="in" filter="fade">
                                      <p:cBhvr>
                                        <p:cTn id="11" dur="2000"/>
                                        <p:tgtEl>
                                          <p:spTgt spid="14347"/>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4341"/>
                                        </p:tgtEl>
                                        <p:attrNameLst>
                                          <p:attrName>style.visibility</p:attrName>
                                        </p:attrNameLst>
                                      </p:cBhvr>
                                      <p:to>
                                        <p:strVal val="visible"/>
                                      </p:to>
                                    </p:set>
                                    <p:animEffect transition="in" filter="fade">
                                      <p:cBhvr>
                                        <p:cTn id="16" dur="2000"/>
                                        <p:tgtEl>
                                          <p:spTgt spid="1434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4345"/>
                                        </p:tgtEl>
                                        <p:attrNameLst>
                                          <p:attrName>style.visibility</p:attrName>
                                        </p:attrNameLst>
                                      </p:cBhvr>
                                      <p:to>
                                        <p:strVal val="visible"/>
                                      </p:to>
                                    </p:set>
                                    <p:animEffect transition="in" filter="fade">
                                      <p:cBhvr>
                                        <p:cTn id="21" dur="2000"/>
                                        <p:tgtEl>
                                          <p:spTgt spid="143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1" grpId="0"/>
      <p:bldP spid="1434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t>Dispersion</a:t>
            </a:r>
            <a:endParaRPr lang="en-CA" sz="3600" dirty="0"/>
          </a:p>
        </p:txBody>
      </p:sp>
      <p:sp>
        <p:nvSpPr>
          <p:cNvPr id="3" name="Content Placeholder 2"/>
          <p:cNvSpPr>
            <a:spLocks noGrp="1"/>
          </p:cNvSpPr>
          <p:nvPr>
            <p:ph sz="quarter" idx="1"/>
          </p:nvPr>
        </p:nvSpPr>
        <p:spPr/>
        <p:txBody>
          <a:bodyPr/>
          <a:lstStyle/>
          <a:p>
            <a:r>
              <a:rPr lang="en-US" b="1" dirty="0">
                <a:solidFill>
                  <a:srgbClr val="FF0000"/>
                </a:solidFill>
              </a:rPr>
              <a:t>Dispersion</a:t>
            </a:r>
            <a:r>
              <a:rPr lang="en-US" dirty="0"/>
              <a:t>: the refraction of white light into separate </a:t>
            </a:r>
            <a:r>
              <a:rPr lang="en-US" b="1" dirty="0">
                <a:solidFill>
                  <a:srgbClr val="FF0000"/>
                </a:solidFill>
              </a:rPr>
              <a:t>wavelengths</a:t>
            </a:r>
            <a:r>
              <a:rPr lang="en-US" dirty="0"/>
              <a:t> (</a:t>
            </a:r>
            <a:r>
              <a:rPr lang="en-US" dirty="0" err="1"/>
              <a:t>colours</a:t>
            </a:r>
            <a:r>
              <a:rPr lang="en-US" dirty="0" smtClean="0"/>
              <a:t>)</a:t>
            </a:r>
          </a:p>
          <a:p>
            <a:endParaRPr lang="en-US" dirty="0" smtClean="0"/>
          </a:p>
          <a:p>
            <a:r>
              <a:rPr lang="en-US" dirty="0" smtClean="0"/>
              <a:t>The </a:t>
            </a:r>
            <a:r>
              <a:rPr lang="en-US" dirty="0"/>
              <a:t>amount of refraction is different for each </a:t>
            </a:r>
            <a:r>
              <a:rPr lang="en-US" b="1" dirty="0" err="1" smtClean="0">
                <a:solidFill>
                  <a:srgbClr val="FF0000"/>
                </a:solidFill>
              </a:rPr>
              <a:t>colour</a:t>
            </a:r>
            <a:endParaRPr lang="en-US" b="1" dirty="0" smtClean="0">
              <a:solidFill>
                <a:srgbClr val="FF0000"/>
              </a:solidFill>
            </a:endParaRPr>
          </a:p>
          <a:p>
            <a:endParaRPr lang="en-US" dirty="0" smtClean="0">
              <a:solidFill>
                <a:srgbClr val="FF0000"/>
              </a:solidFill>
            </a:endParaRPr>
          </a:p>
          <a:p>
            <a:r>
              <a:rPr lang="en-US" dirty="0" smtClean="0"/>
              <a:t>Different </a:t>
            </a:r>
            <a:r>
              <a:rPr lang="en-US" dirty="0" err="1" smtClean="0"/>
              <a:t>colours</a:t>
            </a:r>
            <a:r>
              <a:rPr lang="en-US" dirty="0" smtClean="0"/>
              <a:t> of light travel at different speeds so each refracts a different amount</a:t>
            </a:r>
          </a:p>
          <a:p>
            <a:endParaRPr lang="en-US" dirty="0" smtClean="0"/>
          </a:p>
          <a:p>
            <a:r>
              <a:rPr lang="en-US" b="1" dirty="0" smtClean="0">
                <a:solidFill>
                  <a:srgbClr val="FF0000"/>
                </a:solidFill>
              </a:rPr>
              <a:t>RRR</a:t>
            </a:r>
            <a:r>
              <a:rPr lang="en-US" dirty="0" smtClean="0">
                <a:solidFill>
                  <a:srgbClr val="FF0000"/>
                </a:solidFill>
              </a:rPr>
              <a:t> </a:t>
            </a:r>
            <a:r>
              <a:rPr lang="en-US" dirty="0" smtClean="0"/>
              <a:t>(Red Refracts Rotten</a:t>
            </a:r>
            <a:r>
              <a:rPr lang="en-US" dirty="0" smtClean="0"/>
              <a:t>)</a:t>
            </a:r>
          </a:p>
          <a:p>
            <a:r>
              <a:rPr lang="en-US" b="1" dirty="0">
                <a:solidFill>
                  <a:srgbClr val="0070C0"/>
                </a:solidFill>
              </a:rPr>
              <a:t>BBB</a:t>
            </a:r>
            <a:r>
              <a:rPr lang="en-US" dirty="0"/>
              <a:t> (Blue Bends Best)</a:t>
            </a:r>
          </a:p>
          <a:p>
            <a:pPr marL="0" indent="0">
              <a:buNone/>
            </a:pPr>
            <a:endParaRPr lang="en-US" dirty="0" smtClean="0"/>
          </a:p>
          <a:p>
            <a:pPr marL="0" indent="0">
              <a:buNone/>
            </a:pPr>
            <a:endParaRPr lang="en-US" dirty="0"/>
          </a:p>
          <a:p>
            <a:endParaRPr lang="en-US" dirty="0" smtClean="0"/>
          </a:p>
          <a:p>
            <a:endParaRPr lang="en-US" dirty="0"/>
          </a:p>
          <a:p>
            <a:endParaRPr lang="en-US" dirty="0" smtClean="0"/>
          </a:p>
          <a:p>
            <a:endParaRPr lang="en-US" dirty="0"/>
          </a:p>
          <a:p>
            <a:pPr marL="0" indent="0">
              <a:buNone/>
            </a:pPr>
            <a:endParaRPr lang="en-US" dirty="0" smtClean="0"/>
          </a:p>
          <a:p>
            <a:pPr marL="0" indent="0">
              <a:buNone/>
            </a:pPr>
            <a:endParaRPr lang="en-US" dirty="0" smtClean="0"/>
          </a:p>
          <a:p>
            <a:endParaRPr lang="en-CA" dirty="0"/>
          </a:p>
        </p:txBody>
      </p:sp>
      <p:pic>
        <p:nvPicPr>
          <p:cNvPr id="4" name="Picture 5" descr="Chap 11 11 Pris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4545100"/>
            <a:ext cx="3311277" cy="217100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60568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t>Dispersion</a:t>
            </a:r>
            <a:endParaRPr lang="en-CA" sz="3600" dirty="0"/>
          </a:p>
        </p:txBody>
      </p:sp>
      <p:pic>
        <p:nvPicPr>
          <p:cNvPr id="4" name="Picture 6" descr="Chap 11 12 Splitting Rays.jpg"/>
          <p:cNvPicPr>
            <a:picLocks noGrp="1" noChangeAspect="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899592" y="1988840"/>
            <a:ext cx="7432048" cy="3472160"/>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40639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iamo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914400"/>
            <a:ext cx="4983163" cy="51816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54919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3600" dirty="0" smtClean="0"/>
              <a:t>Observing &amp; Tracing Refraction Activity</a:t>
            </a:r>
            <a:endParaRPr lang="en-CA" sz="3600" dirty="0"/>
          </a:p>
        </p:txBody>
      </p:sp>
      <p:sp>
        <p:nvSpPr>
          <p:cNvPr id="3" name="Content Placeholder 2"/>
          <p:cNvSpPr>
            <a:spLocks noGrp="1"/>
          </p:cNvSpPr>
          <p:nvPr>
            <p:ph sz="quarter" idx="1"/>
          </p:nvPr>
        </p:nvSpPr>
        <p:spPr/>
        <p:txBody>
          <a:bodyPr>
            <a:normAutofit fontScale="92500" lnSpcReduction="20000"/>
          </a:bodyPr>
          <a:lstStyle/>
          <a:p>
            <a:r>
              <a:rPr lang="en-CA" sz="3000" dirty="0" smtClean="0"/>
              <a:t>Materials:</a:t>
            </a:r>
          </a:p>
          <a:p>
            <a:pPr lvl="1"/>
            <a:r>
              <a:rPr lang="en-CA" dirty="0" smtClean="0"/>
              <a:t>Laser level</a:t>
            </a:r>
          </a:p>
          <a:p>
            <a:pPr lvl="1"/>
            <a:r>
              <a:rPr lang="en-CA" dirty="0" smtClean="0"/>
              <a:t>Plastic block</a:t>
            </a:r>
          </a:p>
          <a:p>
            <a:pPr lvl="1"/>
            <a:r>
              <a:rPr lang="en-CA" dirty="0" smtClean="0"/>
              <a:t>White board</a:t>
            </a:r>
          </a:p>
          <a:p>
            <a:pPr lvl="1"/>
            <a:r>
              <a:rPr lang="en-CA" dirty="0" smtClean="0"/>
              <a:t>Marker</a:t>
            </a:r>
          </a:p>
          <a:p>
            <a:pPr marL="365760" lvl="1" indent="0">
              <a:buNone/>
            </a:pPr>
            <a:endParaRPr lang="en-CA" dirty="0" smtClean="0"/>
          </a:p>
          <a:p>
            <a:r>
              <a:rPr lang="en-CA" sz="3000" dirty="0" smtClean="0"/>
              <a:t>Procedure:</a:t>
            </a:r>
          </a:p>
          <a:p>
            <a:pPr marL="457200" indent="-457200">
              <a:buFont typeface="+mj-lt"/>
              <a:buAutoNum type="arabicPeriod"/>
            </a:pPr>
            <a:r>
              <a:rPr lang="en-CA" dirty="0" smtClean="0"/>
              <a:t>Shine the laser on one side of the block. Observe the incident and refracted rays at different angles of incidence</a:t>
            </a:r>
          </a:p>
          <a:p>
            <a:pPr marL="457200" indent="-457200">
              <a:buFont typeface="+mj-lt"/>
              <a:buAutoNum type="arabicPeriod"/>
            </a:pPr>
            <a:r>
              <a:rPr lang="en-CA" dirty="0" smtClean="0"/>
              <a:t>Draw 1 incident ray on one side of the block (IR1)</a:t>
            </a:r>
          </a:p>
          <a:p>
            <a:pPr marL="457200" indent="-457200">
              <a:buFont typeface="+mj-lt"/>
              <a:buAutoNum type="arabicPeriod"/>
            </a:pPr>
            <a:r>
              <a:rPr lang="en-CA" dirty="0" smtClean="0"/>
              <a:t>Shine the incident ray along IR1. Mark the ray that emerges from the other side as refracted ray 2 (RR2)</a:t>
            </a:r>
          </a:p>
          <a:p>
            <a:pPr marL="457200" indent="-457200">
              <a:buFont typeface="+mj-lt"/>
              <a:buAutoNum type="arabicPeriod"/>
            </a:pPr>
            <a:r>
              <a:rPr lang="en-CA" dirty="0" smtClean="0"/>
              <a:t>Connect IR1 with RR2 inside the block with straight lines</a:t>
            </a:r>
          </a:p>
          <a:p>
            <a:endParaRPr lang="en-CA" dirty="0"/>
          </a:p>
        </p:txBody>
      </p:sp>
    </p:spTree>
    <p:extLst>
      <p:ext uri="{BB962C8B-B14F-4D97-AF65-F5344CB8AC3E}">
        <p14:creationId xmlns:p14="http://schemas.microsoft.com/office/powerpoint/2010/main" val="365168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3600" dirty="0"/>
              <a:t>Observing &amp; Tracing Refraction Activity</a:t>
            </a:r>
          </a:p>
        </p:txBody>
      </p:sp>
      <p:sp>
        <p:nvSpPr>
          <p:cNvPr id="3" name="Content Placeholder 2"/>
          <p:cNvSpPr>
            <a:spLocks noGrp="1"/>
          </p:cNvSpPr>
          <p:nvPr>
            <p:ph sz="quarter" idx="1"/>
          </p:nvPr>
        </p:nvSpPr>
        <p:spPr/>
        <p:txBody>
          <a:bodyPr>
            <a:normAutofit/>
          </a:bodyPr>
          <a:lstStyle/>
          <a:p>
            <a:r>
              <a:rPr lang="en-CA" sz="3200" dirty="0" smtClean="0"/>
              <a:t>Analysis:</a:t>
            </a:r>
          </a:p>
          <a:p>
            <a:r>
              <a:rPr lang="en-CA" dirty="0" smtClean="0"/>
              <a:t>Label what you think is refracted ray 1 (RR1) and incident ray 2 (IR2)</a:t>
            </a:r>
          </a:p>
          <a:p>
            <a:endParaRPr lang="en-CA" dirty="0" smtClean="0"/>
          </a:p>
          <a:p>
            <a:r>
              <a:rPr lang="en-CA" dirty="0" smtClean="0"/>
              <a:t>Draw a normal on both surfaces of the block</a:t>
            </a:r>
          </a:p>
          <a:p>
            <a:endParaRPr lang="en-CA" dirty="0" smtClean="0"/>
          </a:p>
          <a:p>
            <a:r>
              <a:rPr lang="en-CA" dirty="0" smtClean="0"/>
              <a:t>Measure </a:t>
            </a:r>
            <a:r>
              <a:rPr lang="el-GR" dirty="0" smtClean="0"/>
              <a:t>σ</a:t>
            </a:r>
            <a:r>
              <a:rPr lang="en-CA" dirty="0" smtClean="0"/>
              <a:t>i1, </a:t>
            </a:r>
            <a:r>
              <a:rPr lang="el-GR" dirty="0" smtClean="0"/>
              <a:t>σ</a:t>
            </a:r>
            <a:r>
              <a:rPr lang="en-CA" dirty="0" smtClean="0"/>
              <a:t>R1, </a:t>
            </a:r>
            <a:r>
              <a:rPr lang="el-GR" dirty="0" smtClean="0"/>
              <a:t>σ</a:t>
            </a:r>
            <a:r>
              <a:rPr lang="en-CA" dirty="0" smtClean="0"/>
              <a:t>i2, </a:t>
            </a:r>
            <a:r>
              <a:rPr lang="el-GR" dirty="0" smtClean="0"/>
              <a:t>σ</a:t>
            </a:r>
            <a:r>
              <a:rPr lang="en-CA" dirty="0" smtClean="0"/>
              <a:t>R2</a:t>
            </a:r>
          </a:p>
          <a:p>
            <a:endParaRPr lang="en-CA" dirty="0" smtClean="0"/>
          </a:p>
          <a:p>
            <a:r>
              <a:rPr lang="en-CA" dirty="0" smtClean="0"/>
              <a:t>What do you notice about </a:t>
            </a:r>
            <a:r>
              <a:rPr lang="el-GR" dirty="0" smtClean="0"/>
              <a:t>σ</a:t>
            </a:r>
            <a:r>
              <a:rPr lang="en-CA" dirty="0" smtClean="0"/>
              <a:t>i1, </a:t>
            </a:r>
            <a:r>
              <a:rPr lang="el-GR" dirty="0" smtClean="0"/>
              <a:t>σ</a:t>
            </a:r>
            <a:r>
              <a:rPr lang="en-CA" dirty="0" smtClean="0"/>
              <a:t>R2? How about </a:t>
            </a:r>
            <a:r>
              <a:rPr lang="el-GR" dirty="0" smtClean="0"/>
              <a:t>σ</a:t>
            </a:r>
            <a:r>
              <a:rPr lang="en-CA" dirty="0" smtClean="0"/>
              <a:t>i2, </a:t>
            </a:r>
            <a:r>
              <a:rPr lang="el-GR" dirty="0" smtClean="0"/>
              <a:t>σ</a:t>
            </a:r>
            <a:r>
              <a:rPr lang="en-CA" dirty="0" smtClean="0"/>
              <a:t>R1?  </a:t>
            </a:r>
          </a:p>
          <a:p>
            <a:endParaRPr lang="en-CA" dirty="0"/>
          </a:p>
        </p:txBody>
      </p:sp>
    </p:spTree>
    <p:extLst>
      <p:ext uri="{BB962C8B-B14F-4D97-AF65-F5344CB8AC3E}">
        <p14:creationId xmlns:p14="http://schemas.microsoft.com/office/powerpoint/2010/main" val="35410578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t>Homework</a:t>
            </a:r>
            <a:endParaRPr lang="en-CA" sz="3600" dirty="0"/>
          </a:p>
        </p:txBody>
      </p:sp>
      <p:sp>
        <p:nvSpPr>
          <p:cNvPr id="3" name="Content Placeholder 2"/>
          <p:cNvSpPr>
            <a:spLocks noGrp="1"/>
          </p:cNvSpPr>
          <p:nvPr>
            <p:ph sz="quarter" idx="1"/>
          </p:nvPr>
        </p:nvSpPr>
        <p:spPr/>
        <p:txBody>
          <a:bodyPr/>
          <a:lstStyle/>
          <a:p>
            <a:r>
              <a:rPr lang="en-CA" dirty="0" smtClean="0"/>
              <a:t>Page 456 # 1 – 8 </a:t>
            </a:r>
            <a:endParaRPr lang="en-CA" dirty="0"/>
          </a:p>
        </p:txBody>
      </p:sp>
    </p:spTree>
    <p:extLst>
      <p:ext uri="{BB962C8B-B14F-4D97-AF65-F5344CB8AC3E}">
        <p14:creationId xmlns:p14="http://schemas.microsoft.com/office/powerpoint/2010/main" val="4332143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t>What is Refraction</a:t>
            </a:r>
            <a:endParaRPr lang="en-CA" sz="3600" dirty="0"/>
          </a:p>
        </p:txBody>
      </p:sp>
      <p:sp>
        <p:nvSpPr>
          <p:cNvPr id="3" name="Content Placeholder 2"/>
          <p:cNvSpPr>
            <a:spLocks noGrp="1"/>
          </p:cNvSpPr>
          <p:nvPr>
            <p:ph sz="quarter" idx="1"/>
          </p:nvPr>
        </p:nvSpPr>
        <p:spPr/>
        <p:txBody>
          <a:bodyPr/>
          <a:lstStyle/>
          <a:p>
            <a:r>
              <a:rPr lang="en-US" dirty="0"/>
              <a:t>Although light travels in straight lines, it </a:t>
            </a:r>
            <a:r>
              <a:rPr lang="en-US" b="1" dirty="0">
                <a:solidFill>
                  <a:srgbClr val="FF0000"/>
                </a:solidFill>
              </a:rPr>
              <a:t>bends</a:t>
            </a:r>
            <a:r>
              <a:rPr lang="en-US" dirty="0"/>
              <a:t> when it passes from one </a:t>
            </a:r>
            <a:r>
              <a:rPr lang="en-US" b="1" dirty="0">
                <a:solidFill>
                  <a:srgbClr val="FF0000"/>
                </a:solidFill>
              </a:rPr>
              <a:t>medium</a:t>
            </a:r>
            <a:r>
              <a:rPr lang="en-US" dirty="0"/>
              <a:t> to </a:t>
            </a:r>
            <a:r>
              <a:rPr lang="en-US" dirty="0" smtClean="0"/>
              <a:t>another</a:t>
            </a:r>
          </a:p>
          <a:p>
            <a:pPr marL="0" indent="0">
              <a:buNone/>
            </a:pPr>
            <a:endParaRPr lang="en-US" dirty="0"/>
          </a:p>
          <a:p>
            <a:r>
              <a:rPr lang="en-US" b="1" dirty="0" smtClean="0">
                <a:solidFill>
                  <a:srgbClr val="FF0000"/>
                </a:solidFill>
              </a:rPr>
              <a:t>Refraction</a:t>
            </a:r>
            <a:r>
              <a:rPr lang="en-US" dirty="0" smtClean="0"/>
              <a:t>: the </a:t>
            </a:r>
            <a:r>
              <a:rPr lang="en-US" dirty="0"/>
              <a:t>bending of light rays as they pass between two different </a:t>
            </a:r>
            <a:r>
              <a:rPr lang="en-US" dirty="0" smtClean="0"/>
              <a:t>media</a:t>
            </a:r>
          </a:p>
          <a:p>
            <a:endParaRPr lang="en-US" b="1" dirty="0"/>
          </a:p>
          <a:p>
            <a:pPr marL="0" indent="0">
              <a:buNone/>
            </a:pPr>
            <a:endParaRPr lang="en-CA" dirty="0"/>
          </a:p>
        </p:txBody>
      </p:sp>
    </p:spTree>
    <p:extLst>
      <p:ext uri="{BB962C8B-B14F-4D97-AF65-F5344CB8AC3E}">
        <p14:creationId xmlns:p14="http://schemas.microsoft.com/office/powerpoint/2010/main" val="15552301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t>Snell’s Law</a:t>
            </a:r>
            <a:endParaRPr lang="en-CA" sz="3600" dirty="0"/>
          </a:p>
        </p:txBody>
      </p:sp>
      <p:sp>
        <p:nvSpPr>
          <p:cNvPr id="3" name="Content Placeholder 2"/>
          <p:cNvSpPr>
            <a:spLocks noGrp="1"/>
          </p:cNvSpPr>
          <p:nvPr>
            <p:ph sz="quarter" idx="1"/>
          </p:nvPr>
        </p:nvSpPr>
        <p:spPr/>
        <p:txBody>
          <a:bodyPr/>
          <a:lstStyle/>
          <a:p>
            <a:r>
              <a:rPr lang="en-CA" dirty="0" smtClean="0"/>
              <a:t>There is a relationship between the angles of incidence and refraction of the indices of refraction of 2 media (n)</a:t>
            </a:r>
          </a:p>
          <a:p>
            <a:r>
              <a:rPr lang="en-CA" dirty="0" smtClean="0"/>
              <a:t>Snell’s Law applies to refraction of light in any situation regardless of the media</a:t>
            </a:r>
          </a:p>
          <a:p>
            <a:endParaRPr lang="en-CA" dirty="0"/>
          </a:p>
        </p:txBody>
      </p:sp>
      <p:graphicFrame>
        <p:nvGraphicFramePr>
          <p:cNvPr id="4" name="Object 3"/>
          <p:cNvGraphicFramePr>
            <a:graphicFrameLocks noChangeAspect="1"/>
          </p:cNvGraphicFramePr>
          <p:nvPr>
            <p:extLst>
              <p:ext uri="{D42A27DB-BD31-4B8C-83A1-F6EECF244321}">
                <p14:modId xmlns:p14="http://schemas.microsoft.com/office/powerpoint/2010/main" val="3527171595"/>
              </p:ext>
            </p:extLst>
          </p:nvPr>
        </p:nvGraphicFramePr>
        <p:xfrm>
          <a:off x="323528" y="4546029"/>
          <a:ext cx="3268662" cy="609600"/>
        </p:xfrm>
        <a:graphic>
          <a:graphicData uri="http://schemas.openxmlformats.org/presentationml/2006/ole">
            <mc:AlternateContent xmlns:mc="http://schemas.openxmlformats.org/markup-compatibility/2006">
              <mc:Choice xmlns:v="urn:schemas-microsoft-com:vml" Requires="v">
                <p:oleObj spid="_x0000_s1032" name="Equation" r:id="rId3" imgW="1155600" imgH="215640" progId="Equation.3">
                  <p:embed/>
                </p:oleObj>
              </mc:Choice>
              <mc:Fallback>
                <p:oleObj name="Equation" r:id="rId3" imgW="1155600" imgH="215640" progId="Equation.3">
                  <p:embed/>
                  <p:pic>
                    <p:nvPicPr>
                      <p:cNvPr id="0" name="Object 12"/>
                      <p:cNvPicPr>
                        <a:picLocks noChangeAspect="1" noChangeArrowheads="1"/>
                      </p:cNvPicPr>
                      <p:nvPr/>
                    </p:nvPicPr>
                    <p:blipFill>
                      <a:blip r:embed="rId4"/>
                      <a:srcRect/>
                      <a:stretch>
                        <a:fillRect/>
                      </a:stretch>
                    </p:blipFill>
                    <p:spPr bwMode="auto">
                      <a:xfrm>
                        <a:off x="323528" y="4546029"/>
                        <a:ext cx="3268662"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 name="Picture 8" descr="Snell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1920" y="3717032"/>
            <a:ext cx="4782328" cy="2967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52575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t>Snell’s Law Questions</a:t>
            </a:r>
            <a:endParaRPr lang="en-CA" sz="3600" dirty="0"/>
          </a:p>
        </p:txBody>
      </p:sp>
      <p:sp>
        <p:nvSpPr>
          <p:cNvPr id="3" name="Content Placeholder 2"/>
          <p:cNvSpPr>
            <a:spLocks noGrp="1"/>
          </p:cNvSpPr>
          <p:nvPr>
            <p:ph sz="quarter" idx="1"/>
          </p:nvPr>
        </p:nvSpPr>
        <p:spPr/>
        <p:txBody>
          <a:bodyPr>
            <a:normAutofit lnSpcReduction="10000"/>
          </a:bodyPr>
          <a:lstStyle/>
          <a:p>
            <a:pPr marL="457200" indent="-457200">
              <a:buFont typeface="+mj-lt"/>
              <a:buAutoNum type="arabicPeriod"/>
              <a:defRPr/>
            </a:pPr>
            <a:r>
              <a:rPr lang="en-US" dirty="0"/>
              <a:t>Light passes from air (n = 1.00) into diamond (n = 2.42) with an angle of incidence of 60.0 degrees. What is the angle of refraction?</a:t>
            </a:r>
          </a:p>
          <a:p>
            <a:pPr>
              <a:defRPr/>
            </a:pPr>
            <a:endParaRPr lang="en-US" dirty="0"/>
          </a:p>
          <a:p>
            <a:pPr marL="457200" indent="-457200">
              <a:buFont typeface="+mj-lt"/>
              <a:buAutoNum type="arabicPeriod" startAt="2"/>
              <a:defRPr/>
            </a:pPr>
            <a:r>
              <a:rPr lang="en-US" dirty="0"/>
              <a:t>What is the index of refraction of a material if the angle of incidence in air is 50.0 degrees and the angle of refraction in the material is 40.0 degrees?</a:t>
            </a:r>
          </a:p>
          <a:p>
            <a:pPr>
              <a:defRPr/>
            </a:pPr>
            <a:endParaRPr lang="en-US" dirty="0"/>
          </a:p>
          <a:p>
            <a:pPr marL="457200" indent="-457200">
              <a:buFont typeface="+mj-lt"/>
              <a:buAutoNum type="arabicPeriod" startAt="3"/>
              <a:defRPr/>
            </a:pPr>
            <a:r>
              <a:rPr lang="en-US" dirty="0"/>
              <a:t>A diamond ring is dropped into water. The index of refraction for diamond is 2.42. If light strikes the diamond at an angle of incidence of 60.0 degrees, what will be the angle of refraction in diamond?</a:t>
            </a:r>
            <a:br>
              <a:rPr lang="en-US" dirty="0"/>
            </a:br>
            <a:endParaRPr lang="en-CA" dirty="0"/>
          </a:p>
          <a:p>
            <a:endParaRPr lang="en-CA" dirty="0"/>
          </a:p>
        </p:txBody>
      </p:sp>
    </p:spTree>
    <p:extLst>
      <p:ext uri="{BB962C8B-B14F-4D97-AF65-F5344CB8AC3E}">
        <p14:creationId xmlns:p14="http://schemas.microsoft.com/office/powerpoint/2010/main" val="42130840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t>Why Does Refraction Occur?</a:t>
            </a:r>
            <a:endParaRPr lang="en-CA" sz="3600" dirty="0"/>
          </a:p>
        </p:txBody>
      </p:sp>
      <p:sp>
        <p:nvSpPr>
          <p:cNvPr id="3" name="Content Placeholder 2"/>
          <p:cNvSpPr>
            <a:spLocks noGrp="1"/>
          </p:cNvSpPr>
          <p:nvPr>
            <p:ph sz="quarter" idx="1"/>
          </p:nvPr>
        </p:nvSpPr>
        <p:spPr/>
        <p:txBody>
          <a:bodyPr/>
          <a:lstStyle/>
          <a:p>
            <a:pPr>
              <a:lnSpc>
                <a:spcPct val="90000"/>
              </a:lnSpc>
            </a:pPr>
            <a:r>
              <a:rPr lang="en-US" dirty="0"/>
              <a:t>Refraction occurs due to changes in the </a:t>
            </a:r>
            <a:r>
              <a:rPr lang="en-US" b="1" dirty="0">
                <a:solidFill>
                  <a:srgbClr val="FF0000"/>
                </a:solidFill>
              </a:rPr>
              <a:t>speed of light</a:t>
            </a:r>
            <a:r>
              <a:rPr lang="en-US" b="1" dirty="0"/>
              <a:t> </a:t>
            </a:r>
            <a:r>
              <a:rPr lang="en-US" dirty="0"/>
              <a:t>in different </a:t>
            </a:r>
            <a:r>
              <a:rPr lang="en-US" dirty="0" smtClean="0"/>
              <a:t>mediums</a:t>
            </a:r>
          </a:p>
          <a:p>
            <a:pPr marL="0" indent="0">
              <a:lnSpc>
                <a:spcPct val="90000"/>
              </a:lnSpc>
              <a:buNone/>
            </a:pPr>
            <a:endParaRPr lang="en-US" dirty="0"/>
          </a:p>
          <a:p>
            <a:pPr>
              <a:lnSpc>
                <a:spcPct val="90000"/>
              </a:lnSpc>
            </a:pPr>
            <a:r>
              <a:rPr lang="en-US" dirty="0"/>
              <a:t>Different media </a:t>
            </a:r>
            <a:r>
              <a:rPr lang="en-US" b="1" dirty="0">
                <a:solidFill>
                  <a:srgbClr val="FF0000"/>
                </a:solidFill>
              </a:rPr>
              <a:t>slow down</a:t>
            </a:r>
            <a:r>
              <a:rPr lang="en-US" b="1" dirty="0"/>
              <a:t> </a:t>
            </a:r>
            <a:r>
              <a:rPr lang="en-US" dirty="0"/>
              <a:t>light by different </a:t>
            </a:r>
            <a:r>
              <a:rPr lang="en-US" dirty="0" smtClean="0"/>
              <a:t>amounts</a:t>
            </a:r>
          </a:p>
          <a:p>
            <a:pPr marL="0" indent="0">
              <a:lnSpc>
                <a:spcPct val="90000"/>
              </a:lnSpc>
              <a:buNone/>
            </a:pPr>
            <a:endParaRPr lang="en-US" dirty="0"/>
          </a:p>
          <a:p>
            <a:pPr>
              <a:lnSpc>
                <a:spcPct val="90000"/>
              </a:lnSpc>
            </a:pPr>
            <a:r>
              <a:rPr lang="en-US" dirty="0"/>
              <a:t>The more that light slows down, the more the light is </a:t>
            </a:r>
            <a:r>
              <a:rPr lang="en-US" b="1" dirty="0">
                <a:solidFill>
                  <a:srgbClr val="FF0000"/>
                </a:solidFill>
              </a:rPr>
              <a:t>refracted</a:t>
            </a:r>
            <a:endParaRPr lang="en-US" b="1" dirty="0"/>
          </a:p>
          <a:p>
            <a:endParaRPr lang="en-CA" dirty="0"/>
          </a:p>
        </p:txBody>
      </p:sp>
      <p:pic>
        <p:nvPicPr>
          <p:cNvPr id="4" name="Picture 4" descr="Skat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4293096"/>
            <a:ext cx="4136504" cy="2415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2915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t>Refraction in Water</a:t>
            </a:r>
            <a:endParaRPr lang="en-CA" sz="3600" dirty="0"/>
          </a:p>
        </p:txBody>
      </p:sp>
      <p:sp>
        <p:nvSpPr>
          <p:cNvPr id="3" name="Content Placeholder 2"/>
          <p:cNvSpPr>
            <a:spLocks noGrp="1"/>
          </p:cNvSpPr>
          <p:nvPr>
            <p:ph sz="quarter" idx="1"/>
          </p:nvPr>
        </p:nvSpPr>
        <p:spPr/>
        <p:txBody>
          <a:bodyPr/>
          <a:lstStyle/>
          <a:p>
            <a:r>
              <a:rPr lang="en-CA" dirty="0" smtClean="0"/>
              <a:t>Demo: Disappearing Coin</a:t>
            </a:r>
          </a:p>
          <a:p>
            <a:endParaRPr lang="en-CA" dirty="0"/>
          </a:p>
          <a:p>
            <a:pPr>
              <a:spcBef>
                <a:spcPct val="50000"/>
              </a:spcBef>
              <a:buFontTx/>
              <a:buChar char="•"/>
            </a:pPr>
            <a:r>
              <a:rPr lang="en-US" dirty="0"/>
              <a:t>Light rays change direction at the surface of the </a:t>
            </a:r>
            <a:r>
              <a:rPr lang="en-US" dirty="0" smtClean="0"/>
              <a:t>water</a:t>
            </a:r>
          </a:p>
          <a:p>
            <a:pPr>
              <a:spcBef>
                <a:spcPct val="50000"/>
              </a:spcBef>
              <a:buFontTx/>
              <a:buChar char="•"/>
            </a:pPr>
            <a:endParaRPr lang="en-US" dirty="0"/>
          </a:p>
          <a:p>
            <a:pPr>
              <a:spcBef>
                <a:spcPct val="50000"/>
              </a:spcBef>
              <a:buFontTx/>
              <a:buChar char="•"/>
            </a:pPr>
            <a:r>
              <a:rPr lang="en-US" dirty="0"/>
              <a:t>The image of the </a:t>
            </a:r>
            <a:r>
              <a:rPr lang="en-US" dirty="0" smtClean="0"/>
              <a:t>coin </a:t>
            </a:r>
            <a:r>
              <a:rPr lang="en-US" dirty="0"/>
              <a:t>appears to be more shallow than the actual </a:t>
            </a:r>
            <a:r>
              <a:rPr lang="en-US" dirty="0" smtClean="0"/>
              <a:t>coin</a:t>
            </a:r>
            <a:endParaRPr lang="en-US" dirty="0"/>
          </a:p>
          <a:p>
            <a:endParaRPr lang="en-CA" dirty="0"/>
          </a:p>
        </p:txBody>
      </p:sp>
    </p:spTree>
    <p:extLst>
      <p:ext uri="{BB962C8B-B14F-4D97-AF65-F5344CB8AC3E}">
        <p14:creationId xmlns:p14="http://schemas.microsoft.com/office/powerpoint/2010/main" val="4015275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t>Refraction in Water</a:t>
            </a:r>
            <a:endParaRPr lang="en-CA" sz="3600" dirty="0"/>
          </a:p>
        </p:txBody>
      </p:sp>
      <p:pic>
        <p:nvPicPr>
          <p:cNvPr id="4" name="Picture 4" descr="water dept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988840"/>
            <a:ext cx="8305800" cy="3471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53847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t>Fermat’s Principle</a:t>
            </a:r>
            <a:endParaRPr lang="en-CA" sz="3600" dirty="0"/>
          </a:p>
        </p:txBody>
      </p:sp>
      <p:sp>
        <p:nvSpPr>
          <p:cNvPr id="3" name="Content Placeholder 2"/>
          <p:cNvSpPr>
            <a:spLocks noGrp="1"/>
          </p:cNvSpPr>
          <p:nvPr>
            <p:ph sz="quarter" idx="1"/>
          </p:nvPr>
        </p:nvSpPr>
        <p:spPr/>
        <p:txBody>
          <a:bodyPr/>
          <a:lstStyle/>
          <a:p>
            <a:pPr>
              <a:defRPr/>
            </a:pPr>
            <a:r>
              <a:rPr lang="en-CA" dirty="0">
                <a:latin typeface="Arial" pitchFamily="34" charset="0"/>
                <a:cs typeface="Arial" pitchFamily="34" charset="0"/>
              </a:rPr>
              <a:t>L</a:t>
            </a:r>
            <a:r>
              <a:rPr lang="en-CA" dirty="0" smtClean="0">
                <a:latin typeface="Arial" pitchFamily="34" charset="0"/>
                <a:cs typeface="Arial" pitchFamily="34" charset="0"/>
              </a:rPr>
              <a:t>ight </a:t>
            </a:r>
            <a:r>
              <a:rPr lang="en-CA" dirty="0">
                <a:latin typeface="Arial" pitchFamily="34" charset="0"/>
                <a:cs typeface="Arial" pitchFamily="34" charset="0"/>
              </a:rPr>
              <a:t>will follow the path that takes the </a:t>
            </a:r>
            <a:r>
              <a:rPr lang="en-CA" b="1" dirty="0">
                <a:solidFill>
                  <a:srgbClr val="FF0000"/>
                </a:solidFill>
                <a:latin typeface="Arial" pitchFamily="34" charset="0"/>
                <a:cs typeface="Arial" pitchFamily="34" charset="0"/>
              </a:rPr>
              <a:t>least</a:t>
            </a:r>
            <a:r>
              <a:rPr lang="en-CA" dirty="0">
                <a:latin typeface="Arial" pitchFamily="34" charset="0"/>
                <a:cs typeface="Arial" pitchFamily="34" charset="0"/>
              </a:rPr>
              <a:t> amount of </a:t>
            </a:r>
            <a:r>
              <a:rPr lang="en-CA" dirty="0" smtClean="0">
                <a:latin typeface="Arial" pitchFamily="34" charset="0"/>
                <a:cs typeface="Arial" pitchFamily="34" charset="0"/>
              </a:rPr>
              <a:t>time </a:t>
            </a:r>
            <a:endParaRPr lang="en-CA" dirty="0">
              <a:latin typeface="Arial" pitchFamily="34" charset="0"/>
              <a:cs typeface="Arial" pitchFamily="34" charset="0"/>
            </a:endParaRPr>
          </a:p>
          <a:p>
            <a:pPr>
              <a:defRPr/>
            </a:pPr>
            <a:r>
              <a:rPr lang="en-CA" dirty="0">
                <a:latin typeface="Arial" pitchFamily="34" charset="0"/>
                <a:cs typeface="Arial" pitchFamily="34" charset="0"/>
              </a:rPr>
              <a:t>In a single medium, the pathway is always a straight </a:t>
            </a:r>
            <a:r>
              <a:rPr lang="en-CA" dirty="0" smtClean="0">
                <a:latin typeface="Arial" pitchFamily="34" charset="0"/>
                <a:cs typeface="Arial" pitchFamily="34" charset="0"/>
              </a:rPr>
              <a:t>line</a:t>
            </a:r>
          </a:p>
          <a:p>
            <a:pPr>
              <a:defRPr/>
            </a:pPr>
            <a:r>
              <a:rPr lang="en-CA" dirty="0" smtClean="0">
                <a:latin typeface="Arial" pitchFamily="34" charset="0"/>
                <a:cs typeface="Arial" pitchFamily="34" charset="0"/>
              </a:rPr>
              <a:t>When </a:t>
            </a:r>
            <a:r>
              <a:rPr lang="en-CA" dirty="0">
                <a:latin typeface="Arial" pitchFamily="34" charset="0"/>
                <a:cs typeface="Arial" pitchFamily="34" charset="0"/>
              </a:rPr>
              <a:t>travelling from one medium to another the fastest pathway is </a:t>
            </a:r>
            <a:r>
              <a:rPr lang="en-CA" b="1" dirty="0">
                <a:solidFill>
                  <a:srgbClr val="FF0000"/>
                </a:solidFill>
                <a:latin typeface="Arial" pitchFamily="34" charset="0"/>
                <a:cs typeface="Arial" pitchFamily="34" charset="0"/>
              </a:rPr>
              <a:t>not</a:t>
            </a:r>
            <a:r>
              <a:rPr lang="en-CA" dirty="0">
                <a:latin typeface="Arial" pitchFamily="34" charset="0"/>
                <a:cs typeface="Arial" pitchFamily="34" charset="0"/>
              </a:rPr>
              <a:t> a straight </a:t>
            </a:r>
            <a:r>
              <a:rPr lang="en-CA" dirty="0" smtClean="0">
                <a:latin typeface="Arial" pitchFamily="34" charset="0"/>
                <a:cs typeface="Arial" pitchFamily="34" charset="0"/>
              </a:rPr>
              <a:t>line</a:t>
            </a:r>
          </a:p>
          <a:p>
            <a:pPr marL="0" indent="0">
              <a:buNone/>
              <a:defRPr/>
            </a:pPr>
            <a:endParaRPr lang="en-CA" dirty="0" smtClean="0">
              <a:latin typeface="Arial" pitchFamily="34" charset="0"/>
              <a:cs typeface="Arial" pitchFamily="34" charset="0"/>
            </a:endParaRPr>
          </a:p>
          <a:p>
            <a:pPr>
              <a:defRPr/>
            </a:pPr>
            <a:r>
              <a:rPr lang="en-CA" dirty="0" smtClean="0">
                <a:latin typeface="Arial" pitchFamily="34" charset="0"/>
                <a:cs typeface="Arial" pitchFamily="34" charset="0"/>
              </a:rPr>
              <a:t>Which path from A to B</a:t>
            </a:r>
          </a:p>
          <a:p>
            <a:pPr marL="0" indent="0">
              <a:buNone/>
              <a:defRPr/>
            </a:pPr>
            <a:r>
              <a:rPr lang="en-CA" dirty="0">
                <a:latin typeface="Arial" pitchFamily="34" charset="0"/>
                <a:cs typeface="Arial" pitchFamily="34" charset="0"/>
              </a:rPr>
              <a:t> </a:t>
            </a:r>
            <a:r>
              <a:rPr lang="en-CA" dirty="0" smtClean="0">
                <a:latin typeface="Arial" pitchFamily="34" charset="0"/>
                <a:cs typeface="Arial" pitchFamily="34" charset="0"/>
              </a:rPr>
              <a:t>   is faster?</a:t>
            </a:r>
            <a:endParaRPr lang="en-US" dirty="0">
              <a:latin typeface="Arial" pitchFamily="34" charset="0"/>
              <a:cs typeface="Arial" pitchFamily="34" charset="0"/>
            </a:endParaRPr>
          </a:p>
          <a:p>
            <a:endParaRPr lang="en-CA" dirty="0"/>
          </a:p>
        </p:txBody>
      </p:sp>
      <p:pic>
        <p:nvPicPr>
          <p:cNvPr id="4" name="Picture 5" descr="Chap 11 7 Refraction water air.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4077072"/>
            <a:ext cx="2962972" cy="2624817"/>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7696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600" dirty="0" smtClean="0"/>
              <a:t>Angle of Refraction</a:t>
            </a:r>
            <a:endParaRPr lang="en-CA" sz="3600" dirty="0"/>
          </a:p>
        </p:txBody>
      </p:sp>
      <p:sp>
        <p:nvSpPr>
          <p:cNvPr id="3" name="Content Placeholder 2"/>
          <p:cNvSpPr>
            <a:spLocks noGrp="1"/>
          </p:cNvSpPr>
          <p:nvPr>
            <p:ph sz="quarter" idx="1"/>
          </p:nvPr>
        </p:nvSpPr>
        <p:spPr/>
        <p:txBody>
          <a:bodyPr/>
          <a:lstStyle/>
          <a:p>
            <a:r>
              <a:rPr lang="en-CA" b="1" dirty="0" smtClean="0">
                <a:solidFill>
                  <a:srgbClr val="FF0000"/>
                </a:solidFill>
              </a:rPr>
              <a:t>Refracted ray: </a:t>
            </a:r>
            <a:r>
              <a:rPr lang="en-CA" dirty="0" smtClean="0"/>
              <a:t>ray of light that is bent when entering a second medium</a:t>
            </a:r>
          </a:p>
          <a:p>
            <a:endParaRPr lang="en-CA" dirty="0" smtClean="0"/>
          </a:p>
          <a:p>
            <a:r>
              <a:rPr lang="en-CA" b="1" dirty="0" smtClean="0">
                <a:solidFill>
                  <a:srgbClr val="FF0000"/>
                </a:solidFill>
              </a:rPr>
              <a:t>Angle of refraction: </a:t>
            </a:r>
            <a:r>
              <a:rPr lang="en-CA" dirty="0" smtClean="0"/>
              <a:t>angle between the normal and refracted ray</a:t>
            </a:r>
            <a:endParaRPr lang="en-CA" dirty="0"/>
          </a:p>
        </p:txBody>
      </p:sp>
      <p:pic>
        <p:nvPicPr>
          <p:cNvPr id="5" name="Picture 5" descr="Chap 11 8 Ray diagram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00" y="3630613"/>
            <a:ext cx="3143250" cy="3084512"/>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8722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Angle of Refraction</a:t>
            </a:r>
            <a:endParaRPr lang="en-CA" dirty="0"/>
          </a:p>
        </p:txBody>
      </p:sp>
      <p:sp>
        <p:nvSpPr>
          <p:cNvPr id="3" name="Content Placeholder 2"/>
          <p:cNvSpPr>
            <a:spLocks noGrp="1"/>
          </p:cNvSpPr>
          <p:nvPr>
            <p:ph sz="quarter" idx="1"/>
          </p:nvPr>
        </p:nvSpPr>
        <p:spPr/>
        <p:txBody>
          <a:bodyPr/>
          <a:lstStyle/>
          <a:p>
            <a:r>
              <a:rPr lang="en-CA" dirty="0"/>
              <a:t>When travelling from a </a:t>
            </a:r>
            <a:r>
              <a:rPr lang="en-CA" b="1" dirty="0">
                <a:solidFill>
                  <a:srgbClr val="FF0000"/>
                </a:solidFill>
              </a:rPr>
              <a:t>less</a:t>
            </a:r>
            <a:r>
              <a:rPr lang="en-CA" dirty="0"/>
              <a:t> </a:t>
            </a:r>
            <a:r>
              <a:rPr lang="en-CA" dirty="0" smtClean="0"/>
              <a:t>dense </a:t>
            </a:r>
          </a:p>
          <a:p>
            <a:pPr marL="0" indent="0">
              <a:buNone/>
            </a:pPr>
            <a:r>
              <a:rPr lang="en-CA" dirty="0"/>
              <a:t> </a:t>
            </a:r>
            <a:r>
              <a:rPr lang="en-CA" dirty="0" smtClean="0"/>
              <a:t>   medium </a:t>
            </a:r>
            <a:r>
              <a:rPr lang="en-CA" dirty="0"/>
              <a:t>to a </a:t>
            </a:r>
            <a:r>
              <a:rPr lang="en-CA" b="1" dirty="0">
                <a:solidFill>
                  <a:srgbClr val="FF0000"/>
                </a:solidFill>
              </a:rPr>
              <a:t>more</a:t>
            </a:r>
            <a:r>
              <a:rPr lang="en-CA" dirty="0"/>
              <a:t> </a:t>
            </a:r>
            <a:r>
              <a:rPr lang="en-CA" dirty="0" smtClean="0"/>
              <a:t>dense </a:t>
            </a:r>
            <a:r>
              <a:rPr lang="en-CA" dirty="0"/>
              <a:t>medium, </a:t>
            </a:r>
            <a:endParaRPr lang="en-CA" dirty="0" smtClean="0"/>
          </a:p>
          <a:p>
            <a:pPr marL="0" indent="0">
              <a:buNone/>
            </a:pPr>
            <a:r>
              <a:rPr lang="en-CA" dirty="0"/>
              <a:t> </a:t>
            </a:r>
            <a:r>
              <a:rPr lang="en-CA" dirty="0" smtClean="0"/>
              <a:t>   light </a:t>
            </a:r>
            <a:r>
              <a:rPr lang="en-CA" dirty="0"/>
              <a:t>bends </a:t>
            </a:r>
            <a:r>
              <a:rPr lang="en-CA" b="1" dirty="0">
                <a:solidFill>
                  <a:srgbClr val="FF0000"/>
                </a:solidFill>
              </a:rPr>
              <a:t>towards</a:t>
            </a:r>
            <a:r>
              <a:rPr lang="en-CA" dirty="0"/>
              <a:t> the </a:t>
            </a:r>
            <a:r>
              <a:rPr lang="en-CA" dirty="0" smtClean="0"/>
              <a:t>normal</a:t>
            </a:r>
          </a:p>
          <a:p>
            <a:endParaRPr lang="en-CA" dirty="0" smtClean="0"/>
          </a:p>
          <a:p>
            <a:endParaRPr lang="en-CA" dirty="0"/>
          </a:p>
          <a:p>
            <a:pPr marL="0" indent="0">
              <a:buNone/>
            </a:pPr>
            <a:endParaRPr lang="en-CA" dirty="0"/>
          </a:p>
          <a:p>
            <a:r>
              <a:rPr lang="en-CA" dirty="0"/>
              <a:t>When travelling from a </a:t>
            </a:r>
            <a:r>
              <a:rPr lang="en-CA" b="1" dirty="0">
                <a:solidFill>
                  <a:srgbClr val="FF0000"/>
                </a:solidFill>
              </a:rPr>
              <a:t>more</a:t>
            </a:r>
            <a:r>
              <a:rPr lang="en-CA" dirty="0"/>
              <a:t> </a:t>
            </a:r>
            <a:r>
              <a:rPr lang="en-CA" dirty="0" smtClean="0"/>
              <a:t>dense </a:t>
            </a:r>
          </a:p>
          <a:p>
            <a:pPr marL="0" indent="0">
              <a:buNone/>
            </a:pPr>
            <a:r>
              <a:rPr lang="en-CA" dirty="0"/>
              <a:t> </a:t>
            </a:r>
            <a:r>
              <a:rPr lang="en-CA" dirty="0" smtClean="0"/>
              <a:t>  medium </a:t>
            </a:r>
            <a:r>
              <a:rPr lang="en-CA" dirty="0"/>
              <a:t>to a </a:t>
            </a:r>
            <a:r>
              <a:rPr lang="en-CA" b="1" dirty="0">
                <a:solidFill>
                  <a:srgbClr val="FF0000"/>
                </a:solidFill>
              </a:rPr>
              <a:t>less</a:t>
            </a:r>
            <a:r>
              <a:rPr lang="en-CA" dirty="0"/>
              <a:t> </a:t>
            </a:r>
            <a:r>
              <a:rPr lang="en-CA" dirty="0" smtClean="0"/>
              <a:t>dense </a:t>
            </a:r>
            <a:r>
              <a:rPr lang="en-CA" dirty="0"/>
              <a:t>medium</a:t>
            </a:r>
            <a:r>
              <a:rPr lang="en-CA" dirty="0" smtClean="0"/>
              <a:t>,</a:t>
            </a:r>
          </a:p>
          <a:p>
            <a:pPr marL="0" indent="0">
              <a:buNone/>
            </a:pPr>
            <a:r>
              <a:rPr lang="en-CA" dirty="0" smtClean="0"/>
              <a:t>   light </a:t>
            </a:r>
            <a:r>
              <a:rPr lang="en-CA" dirty="0"/>
              <a:t>bends </a:t>
            </a:r>
            <a:r>
              <a:rPr lang="en-CA" b="1" dirty="0">
                <a:solidFill>
                  <a:srgbClr val="FF0000"/>
                </a:solidFill>
              </a:rPr>
              <a:t>away</a:t>
            </a:r>
            <a:r>
              <a:rPr lang="en-CA" dirty="0"/>
              <a:t> from the normal</a:t>
            </a:r>
          </a:p>
          <a:p>
            <a:endParaRPr lang="en-CA" dirty="0"/>
          </a:p>
        </p:txBody>
      </p:sp>
      <p:pic>
        <p:nvPicPr>
          <p:cNvPr id="4" name="Picture 4" descr="low to hig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0141" y="476672"/>
            <a:ext cx="2662318" cy="287102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igh to lo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1168" y="3787120"/>
            <a:ext cx="2622779" cy="2852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2176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Index of Refraction</a:t>
            </a:r>
            <a:endParaRPr lang="en-CA" dirty="0"/>
          </a:p>
        </p:txBody>
      </p:sp>
      <p:sp>
        <p:nvSpPr>
          <p:cNvPr id="3" name="Content Placeholder 2"/>
          <p:cNvSpPr>
            <a:spLocks noGrp="1"/>
          </p:cNvSpPr>
          <p:nvPr>
            <p:ph sz="quarter" idx="1"/>
          </p:nvPr>
        </p:nvSpPr>
        <p:spPr/>
        <p:txBody>
          <a:bodyPr/>
          <a:lstStyle/>
          <a:p>
            <a:r>
              <a:rPr lang="en-CA" dirty="0" smtClean="0"/>
              <a:t>Speed of light in a vacuum: 3.0 x 10</a:t>
            </a:r>
            <a:r>
              <a:rPr lang="en-CA" baseline="30000" dirty="0" smtClean="0"/>
              <a:t>8</a:t>
            </a:r>
            <a:r>
              <a:rPr lang="en-CA" dirty="0" smtClean="0"/>
              <a:t> m/s</a:t>
            </a:r>
          </a:p>
          <a:p>
            <a:endParaRPr lang="en-CA" dirty="0" smtClean="0"/>
          </a:p>
          <a:p>
            <a:r>
              <a:rPr lang="en-CA" dirty="0" smtClean="0"/>
              <a:t>Speed of light is less than this in any type of matter</a:t>
            </a:r>
          </a:p>
          <a:p>
            <a:pPr marL="0" indent="0">
              <a:buNone/>
            </a:pPr>
            <a:endParaRPr lang="en-CA" dirty="0" smtClean="0"/>
          </a:p>
          <a:p>
            <a:r>
              <a:rPr lang="en-CA" dirty="0" smtClean="0"/>
              <a:t>Index of refraction is easier system for describing relative speeds</a:t>
            </a:r>
          </a:p>
          <a:p>
            <a:pPr marL="0" indent="0">
              <a:buNone/>
            </a:pPr>
            <a:endParaRPr lang="en-CA" dirty="0" smtClean="0"/>
          </a:p>
          <a:p>
            <a:r>
              <a:rPr lang="en-US" dirty="0" smtClean="0"/>
              <a:t>The </a:t>
            </a:r>
            <a:r>
              <a:rPr lang="en-US" dirty="0"/>
              <a:t>amount by which a </a:t>
            </a:r>
            <a:r>
              <a:rPr lang="en-US" b="1" dirty="0">
                <a:solidFill>
                  <a:srgbClr val="FF0000"/>
                </a:solidFill>
              </a:rPr>
              <a:t>transparent</a:t>
            </a:r>
            <a:r>
              <a:rPr lang="en-US" dirty="0"/>
              <a:t> medium decreases the speed of </a:t>
            </a:r>
            <a:r>
              <a:rPr lang="en-US" b="1" dirty="0">
                <a:solidFill>
                  <a:srgbClr val="FF0000"/>
                </a:solidFill>
              </a:rPr>
              <a:t>light</a:t>
            </a:r>
            <a:endParaRPr lang="en-US" b="1" dirty="0"/>
          </a:p>
          <a:p>
            <a:endParaRPr lang="en-CA" dirty="0"/>
          </a:p>
        </p:txBody>
      </p:sp>
    </p:spTree>
    <p:extLst>
      <p:ext uri="{BB962C8B-B14F-4D97-AF65-F5344CB8AC3E}">
        <p14:creationId xmlns:p14="http://schemas.microsoft.com/office/powerpoint/2010/main" val="31830454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Droplet">
  <a:themeElements>
    <a:clrScheme name="Droplet 1">
      <a:dk1>
        <a:srgbClr val="336699"/>
      </a:dk1>
      <a:lt1>
        <a:srgbClr val="FFFFFF"/>
      </a:lt1>
      <a:dk2>
        <a:srgbClr val="08101A"/>
      </a:dk2>
      <a:lt2>
        <a:srgbClr val="FFFFFF"/>
      </a:lt2>
      <a:accent1>
        <a:srgbClr val="003399"/>
      </a:accent1>
      <a:accent2>
        <a:srgbClr val="468A4B"/>
      </a:accent2>
      <a:accent3>
        <a:srgbClr val="AAAAAB"/>
      </a:accent3>
      <a:accent4>
        <a:srgbClr val="DADADA"/>
      </a:accent4>
      <a:accent5>
        <a:srgbClr val="AAADCA"/>
      </a:accent5>
      <a:accent6>
        <a:srgbClr val="3F7D43"/>
      </a:accent6>
      <a:hlink>
        <a:srgbClr val="66CCFF"/>
      </a:hlink>
      <a:folHlink>
        <a:srgbClr val="F0E500"/>
      </a:folHlink>
    </a:clrScheme>
    <a:fontScheme name="Droplet">
      <a:majorFont>
        <a:latin typeface="Trebuchet MS"/>
        <a:ea typeface="ヒラギノ角ゴ Pro W3"/>
        <a:cs typeface=""/>
      </a:majorFont>
      <a:minorFont>
        <a:latin typeface="Trebuchet M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Droplet 1">
        <a:dk1>
          <a:srgbClr val="336699"/>
        </a:dk1>
        <a:lt1>
          <a:srgbClr val="FFFFFF"/>
        </a:lt1>
        <a:dk2>
          <a:srgbClr val="08101A"/>
        </a:dk2>
        <a:lt2>
          <a:srgbClr val="FFFFFF"/>
        </a:lt2>
        <a:accent1>
          <a:srgbClr val="003399"/>
        </a:accent1>
        <a:accent2>
          <a:srgbClr val="468A4B"/>
        </a:accent2>
        <a:accent3>
          <a:srgbClr val="AAAAAB"/>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roplet 2">
        <a:dk1>
          <a:srgbClr val="3E3E5C"/>
        </a:dk1>
        <a:lt1>
          <a:srgbClr val="FFFFFF"/>
        </a:lt1>
        <a:dk2>
          <a:srgbClr val="08101A"/>
        </a:dk2>
        <a:lt2>
          <a:srgbClr val="FFFFFF"/>
        </a:lt2>
        <a:accent1>
          <a:srgbClr val="60597B"/>
        </a:accent1>
        <a:accent2>
          <a:srgbClr val="6666FF"/>
        </a:accent2>
        <a:accent3>
          <a:srgbClr val="AAAAAB"/>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roplet">
  <a:themeElements>
    <a:clrScheme name="Droplet 1">
      <a:dk1>
        <a:srgbClr val="336699"/>
      </a:dk1>
      <a:lt1>
        <a:srgbClr val="FFFFFF"/>
      </a:lt1>
      <a:dk2>
        <a:srgbClr val="08101A"/>
      </a:dk2>
      <a:lt2>
        <a:srgbClr val="FFFFFF"/>
      </a:lt2>
      <a:accent1>
        <a:srgbClr val="003399"/>
      </a:accent1>
      <a:accent2>
        <a:srgbClr val="468A4B"/>
      </a:accent2>
      <a:accent3>
        <a:srgbClr val="AAAAAB"/>
      </a:accent3>
      <a:accent4>
        <a:srgbClr val="DADADA"/>
      </a:accent4>
      <a:accent5>
        <a:srgbClr val="AAADCA"/>
      </a:accent5>
      <a:accent6>
        <a:srgbClr val="3F7D43"/>
      </a:accent6>
      <a:hlink>
        <a:srgbClr val="66CCFF"/>
      </a:hlink>
      <a:folHlink>
        <a:srgbClr val="F0E500"/>
      </a:folHlink>
    </a:clrScheme>
    <a:fontScheme name="Droplet">
      <a:majorFont>
        <a:latin typeface="Trebuchet MS"/>
        <a:ea typeface="ヒラギノ角ゴ Pro W3"/>
        <a:cs typeface=""/>
      </a:majorFont>
      <a:minorFont>
        <a:latin typeface="Trebuchet M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Droplet 1">
        <a:dk1>
          <a:srgbClr val="336699"/>
        </a:dk1>
        <a:lt1>
          <a:srgbClr val="FFFFFF"/>
        </a:lt1>
        <a:dk2>
          <a:srgbClr val="08101A"/>
        </a:dk2>
        <a:lt2>
          <a:srgbClr val="FFFFFF"/>
        </a:lt2>
        <a:accent1>
          <a:srgbClr val="003399"/>
        </a:accent1>
        <a:accent2>
          <a:srgbClr val="468A4B"/>
        </a:accent2>
        <a:accent3>
          <a:srgbClr val="AAAAAB"/>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roplet 2">
        <a:dk1>
          <a:srgbClr val="3E3E5C"/>
        </a:dk1>
        <a:lt1>
          <a:srgbClr val="FFFFFF"/>
        </a:lt1>
        <a:dk2>
          <a:srgbClr val="08101A"/>
        </a:dk2>
        <a:lt2>
          <a:srgbClr val="FFFFFF"/>
        </a:lt2>
        <a:accent1>
          <a:srgbClr val="60597B"/>
        </a:accent1>
        <a:accent2>
          <a:srgbClr val="6666FF"/>
        </a:accent2>
        <a:accent3>
          <a:srgbClr val="AAAAAB"/>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131</TotalTime>
  <Words>682</Words>
  <Application>Microsoft Office PowerPoint</Application>
  <PresentationFormat>On-screen Show (4:3)</PresentationFormat>
  <Paragraphs>116</Paragraphs>
  <Slides>21</Slides>
  <Notes>2</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21</vt:i4>
      </vt:variant>
    </vt:vector>
  </HeadingPairs>
  <TitlesOfParts>
    <vt:vector size="25" baseType="lpstr">
      <vt:lpstr>Oriel</vt:lpstr>
      <vt:lpstr>Droplet</vt:lpstr>
      <vt:lpstr>1_Droplet</vt:lpstr>
      <vt:lpstr>Microsoft Equation 3.0</vt:lpstr>
      <vt:lpstr>Refraction of Light</vt:lpstr>
      <vt:lpstr>What is Refraction</vt:lpstr>
      <vt:lpstr>Why Does Refraction Occur?</vt:lpstr>
      <vt:lpstr>Refraction in Water</vt:lpstr>
      <vt:lpstr>Refraction in Water</vt:lpstr>
      <vt:lpstr>Fermat’s Principle</vt:lpstr>
      <vt:lpstr>Angle of Refraction</vt:lpstr>
      <vt:lpstr>Angle of Refraction</vt:lpstr>
      <vt:lpstr>Index of Refraction</vt:lpstr>
      <vt:lpstr>Index of Refraction</vt:lpstr>
      <vt:lpstr>PowerPoint Presentation</vt:lpstr>
      <vt:lpstr>PowerPoint Presentation</vt:lpstr>
      <vt:lpstr>PowerPoint Presentation</vt:lpstr>
      <vt:lpstr>Dispersion</vt:lpstr>
      <vt:lpstr>Dispersion</vt:lpstr>
      <vt:lpstr>PowerPoint Presentation</vt:lpstr>
      <vt:lpstr>Observing &amp; Tracing Refraction Activity</vt:lpstr>
      <vt:lpstr>Observing &amp; Tracing Refraction Activity</vt:lpstr>
      <vt:lpstr>Homework</vt:lpstr>
      <vt:lpstr>Snell’s Law</vt:lpstr>
      <vt:lpstr>Snell’s Law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Refraction of Light</dc:title>
  <dc:creator>Kelsey</dc:creator>
  <cp:lastModifiedBy>Tang, Alan</cp:lastModifiedBy>
  <cp:revision>11</cp:revision>
  <dcterms:created xsi:type="dcterms:W3CDTF">2012-11-18T21:58:55Z</dcterms:created>
  <dcterms:modified xsi:type="dcterms:W3CDTF">2013-11-18T14:39:40Z</dcterms:modified>
</cp:coreProperties>
</file>